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9"/>
  </p:notesMasterIdLst>
  <p:handoutMasterIdLst>
    <p:handoutMasterId r:id="rId50"/>
  </p:handoutMasterIdLst>
  <p:sldIdLst>
    <p:sldId id="256" r:id="rId5"/>
    <p:sldId id="261" r:id="rId6"/>
    <p:sldId id="262" r:id="rId7"/>
    <p:sldId id="310" r:id="rId8"/>
    <p:sldId id="314" r:id="rId9"/>
    <p:sldId id="258" r:id="rId10"/>
    <p:sldId id="315" r:id="rId11"/>
    <p:sldId id="320" r:id="rId12"/>
    <p:sldId id="321" r:id="rId13"/>
    <p:sldId id="259" r:id="rId14"/>
    <p:sldId id="328" r:id="rId15"/>
    <p:sldId id="334" r:id="rId16"/>
    <p:sldId id="311" r:id="rId17"/>
    <p:sldId id="260" r:id="rId18"/>
    <p:sldId id="318" r:id="rId19"/>
    <p:sldId id="272" r:id="rId20"/>
    <p:sldId id="322" r:id="rId21"/>
    <p:sldId id="273" r:id="rId22"/>
    <p:sldId id="323" r:id="rId23"/>
    <p:sldId id="285" r:id="rId24"/>
    <p:sldId id="332" r:id="rId25"/>
    <p:sldId id="266" r:id="rId26"/>
    <p:sldId id="284" r:id="rId27"/>
    <p:sldId id="333" r:id="rId28"/>
    <p:sldId id="298" r:id="rId29"/>
    <p:sldId id="335" r:id="rId30"/>
    <p:sldId id="319" r:id="rId31"/>
    <p:sldId id="287" r:id="rId32"/>
    <p:sldId id="292" r:id="rId33"/>
    <p:sldId id="325" r:id="rId34"/>
    <p:sldId id="295" r:id="rId35"/>
    <p:sldId id="300" r:id="rId36"/>
    <p:sldId id="326" r:id="rId37"/>
    <p:sldId id="327" r:id="rId38"/>
    <p:sldId id="329" r:id="rId39"/>
    <p:sldId id="330" r:id="rId40"/>
    <p:sldId id="331" r:id="rId41"/>
    <p:sldId id="269" r:id="rId42"/>
    <p:sldId id="263" r:id="rId43"/>
    <p:sldId id="264" r:id="rId44"/>
    <p:sldId id="265" r:id="rId45"/>
    <p:sldId id="267" r:id="rId46"/>
    <p:sldId id="270" r:id="rId47"/>
    <p:sldId id="26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41" autoAdjust="0"/>
    <p:restoredTop sz="94660"/>
  </p:normalViewPr>
  <p:slideViewPr>
    <p:cSldViewPr snapToGrid="0">
      <p:cViewPr varScale="1">
        <p:scale>
          <a:sx n="86" d="100"/>
          <a:sy n="86" d="100"/>
        </p:scale>
        <p:origin x="499" y="62"/>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dirty="0"/>
              <a:t>Caption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0792-4213-B54E-42068A9219AF}"/>
              </c:ext>
            </c:extLst>
          </c:dPt>
          <c:dPt>
            <c:idx val="1"/>
            <c:bubble3D val="0"/>
            <c:spPr>
              <a:solidFill>
                <a:schemeClr val="accent1"/>
              </a:solidFill>
              <a:ln w="19050">
                <a:noFill/>
              </a:ln>
              <a:effectLst/>
            </c:spPr>
            <c:extLst>
              <c:ext xmlns:c16="http://schemas.microsoft.com/office/drawing/2014/chart" uri="{C3380CC4-5D6E-409C-BE32-E72D297353CC}">
                <c16:uniqueId val="{00000002-CD10-4B6D-B9B0-7B406B47A316}"/>
              </c:ext>
            </c:extLst>
          </c:dPt>
          <c:dPt>
            <c:idx val="2"/>
            <c:bubble3D val="0"/>
            <c:spPr>
              <a:solidFill>
                <a:schemeClr val="accent6"/>
              </a:solidFill>
              <a:ln w="19050">
                <a:noFill/>
              </a:ln>
              <a:effectLst/>
            </c:spPr>
            <c:extLst>
              <c:ext xmlns:c16="http://schemas.microsoft.com/office/drawing/2014/chart" uri="{C3380CC4-5D6E-409C-BE32-E72D297353CC}">
                <c16:uniqueId val="{00000001-CD10-4B6D-B9B0-7B406B47A316}"/>
              </c:ext>
            </c:extLst>
          </c:dPt>
          <c:dPt>
            <c:idx val="3"/>
            <c:bubble3D val="0"/>
            <c:spPr>
              <a:solidFill>
                <a:schemeClr val="accent5"/>
              </a:solidFill>
              <a:ln w="19050">
                <a:noFill/>
              </a:ln>
              <a:effectLst/>
            </c:spPr>
            <c:extLst>
              <c:ext xmlns:c16="http://schemas.microsoft.com/office/drawing/2014/chart" uri="{C3380CC4-5D6E-409C-BE32-E72D297353CC}">
                <c16:uniqueId val="{00000007-0792-4213-B54E-42068A9219A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CD10-4B6D-B9B0-7B406B47A316}"/>
            </c:ext>
          </c:extLst>
        </c:ser>
        <c:dLbls>
          <c:showLegendKey val="0"/>
          <c:showVal val="0"/>
          <c:showCatName val="0"/>
          <c:showSerName val="0"/>
          <c:showPercent val="0"/>
          <c:showBubbleSize val="0"/>
          <c:showLeaderLines val="1"/>
        </c:dLbls>
        <c:firstSliceAng val="0"/>
        <c:holeSize val="79"/>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dirty="0"/>
              <a:t>Caption</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9C2-4571-AD83-9194AECAF5BE}"/>
            </c:ext>
          </c:extLst>
        </c:ser>
        <c:ser>
          <c:idx val="2"/>
          <c:order val="1"/>
          <c:tx>
            <c:strRef>
              <c:f>Sheet1!$D$1</c:f>
              <c:strCache>
                <c:ptCount val="1"/>
                <c:pt idx="0">
                  <c:v>Series 3</c:v>
                </c:pt>
              </c:strCache>
            </c:strRef>
          </c:tx>
          <c:spPr>
            <a:pattFill prst="pct75">
              <a:fgClr>
                <a:schemeClr val="accent6"/>
              </a:fgClr>
              <a:bgClr>
                <a:schemeClr val="accent1"/>
              </a:bgClr>
            </a:patt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9C2-4571-AD83-9194AECAF5BE}"/>
            </c:ext>
          </c:extLst>
        </c:ser>
        <c:dLbls>
          <c:showLegendKey val="0"/>
          <c:showVal val="0"/>
          <c:showCatName val="0"/>
          <c:showSerName val="0"/>
          <c:showPercent val="0"/>
          <c:showBubbleSize val="0"/>
        </c:dLbls>
        <c:gapWidth val="182"/>
        <c:axId val="634375104"/>
        <c:axId val="634375760"/>
      </c:barChart>
      <c:catAx>
        <c:axId val="634375104"/>
        <c:scaling>
          <c:orientation val="minMax"/>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375760"/>
        <c:crosses val="autoZero"/>
        <c:auto val="1"/>
        <c:lblAlgn val="ctr"/>
        <c:lblOffset val="100"/>
        <c:noMultiLvlLbl val="0"/>
      </c:catAx>
      <c:valAx>
        <c:axId val="634375760"/>
        <c:scaling>
          <c:orientation val="minMax"/>
        </c:scaling>
        <c:delete val="0"/>
        <c:axPos val="b"/>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37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34C92B-6A45-864A-B429-22A9039765DA}" type="datetimeFigureOut">
              <a:rPr lang="en-US" smtClean="0"/>
              <a:t>10/19/2019</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65FE6-BEE9-465E-9202-2D200EDE749C}" type="datetimeFigureOut">
              <a:rPr lang="en-US" noProof="0" smtClean="0"/>
              <a:t>10/19/2019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17.svg"/></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urtle in ocean">
            <a:extLst>
              <a:ext uri="{FF2B5EF4-FFF2-40B4-BE49-F238E27FC236}">
                <a16:creationId xmlns:a16="http://schemas.microsoft.com/office/drawing/2014/main" id="{1BF8833C-D907-D24E-949C-65190DF62995}"/>
              </a:ext>
            </a:extLst>
          </p:cNvPr>
          <p:cNvPicPr>
            <a:picLocks noGrp="1" noChangeAspect="1"/>
          </p:cNvPicPr>
          <p:nvPr>
            <p:ph type="pic" sz="quarter" idx="10"/>
          </p:nvPr>
        </p:nvPicPr>
        <p:blipFill rotWithShape="1">
          <a:blip r:embed="rId2"/>
          <a:srcRect l="-101" t="28284" r="101" b="22912"/>
          <a:stretch/>
        </p:blipFill>
        <p:spPr>
          <a:xfrm>
            <a:off x="123992" y="124953"/>
            <a:ext cx="11944014" cy="3989847"/>
          </a:xfr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088321"/>
            <a:ext cx="10607040" cy="1311128"/>
          </a:xfrm>
        </p:spPr>
        <p:txBody>
          <a:bodyPr/>
          <a:lstStyle/>
          <a:p>
            <a:pPr algn="ctr"/>
            <a:r>
              <a:rPr lang="en-US" dirty="0"/>
              <a:t> </a:t>
            </a:r>
            <a:r>
              <a:rPr lang="en-AU" dirty="0"/>
              <a:t>CID Annual Conference 2019 -"Beyond Aid: Partnerships for the Future“</a:t>
            </a:r>
            <a:endParaRPr lang="en-US" dirty="0"/>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5399449"/>
            <a:ext cx="9144000" cy="719171"/>
          </a:xfrm>
        </p:spPr>
        <p:txBody>
          <a:bodyPr/>
          <a:lstStyle/>
          <a:p>
            <a:pPr algn="ctr"/>
            <a:r>
              <a:rPr lang="en-US" b="1" dirty="0"/>
              <a:t>Keu </a:t>
            </a:r>
            <a:r>
              <a:rPr lang="en-US" b="1" dirty="0" err="1"/>
              <a:t>Mataroa</a:t>
            </a:r>
            <a:endParaRPr lang="en-US" b="1" dirty="0"/>
          </a:p>
          <a:p>
            <a:pPr algn="ctr"/>
            <a:r>
              <a:rPr lang="en-US" b="1" dirty="0"/>
              <a:t>VICE CHAIR - PIANGO</a:t>
            </a:r>
          </a:p>
        </p:txBody>
      </p:sp>
      <p:pic>
        <p:nvPicPr>
          <p:cNvPr id="5" name="Picture 8">
            <a:extLst>
              <a:ext uri="{FF2B5EF4-FFF2-40B4-BE49-F238E27FC236}">
                <a16:creationId xmlns:a16="http://schemas.microsoft.com/office/drawing/2014/main" id="{6A8710B5-5FD0-4571-AEA1-F7D6873D112D}"/>
              </a:ext>
            </a:extLst>
          </p:cNvPr>
          <p:cNvPicPr>
            <a:picLocks noChangeAspect="1" noChangeArrowheads="1"/>
          </p:cNvPicPr>
          <p:nvPr/>
        </p:nvPicPr>
        <p:blipFill>
          <a:blip r:embed="rId3" cstate="print"/>
          <a:srcRect/>
          <a:stretch>
            <a:fillRect/>
          </a:stretch>
        </p:blipFill>
        <p:spPr bwMode="auto">
          <a:xfrm>
            <a:off x="123992" y="124953"/>
            <a:ext cx="4153676" cy="2960092"/>
          </a:xfrm>
          <a:prstGeom prst="rect">
            <a:avLst/>
          </a:prstGeom>
          <a:noFill/>
        </p:spPr>
      </p:pic>
      <p:sp>
        <p:nvSpPr>
          <p:cNvPr id="6" name="Rectangle 2">
            <a:extLst>
              <a:ext uri="{FF2B5EF4-FFF2-40B4-BE49-F238E27FC236}">
                <a16:creationId xmlns:a16="http://schemas.microsoft.com/office/drawing/2014/main" id="{5BF356A0-EC4E-48AC-999E-516BDCA6F829}"/>
              </a:ext>
            </a:extLst>
          </p:cNvPr>
          <p:cNvSpPr txBox="1">
            <a:spLocks noChangeAspect="1"/>
          </p:cNvSpPr>
          <p:nvPr/>
        </p:nvSpPr>
        <p:spPr>
          <a:xfrm>
            <a:off x="-1" y="6118620"/>
            <a:ext cx="12192000" cy="7393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Tx/>
              <a:buNone/>
            </a:pPr>
            <a:r>
              <a:rPr lang="en-US" sz="2000" dirty="0"/>
              <a:t>The Conch Shell </a:t>
            </a:r>
            <a:r>
              <a:rPr lang="en-US" sz="2000" dirty="0" err="1"/>
              <a:t>symbolises</a:t>
            </a:r>
            <a:r>
              <a:rPr lang="en-US" sz="2000" dirty="0"/>
              <a:t> “Communication”. The sound of the conch shell is a summons for people to gather in a particular place. The circular sand drawing reflects ‘Spiritual Unity or Oneness’.</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927505" y="279732"/>
            <a:ext cx="9666514" cy="746846"/>
          </a:xfrm>
        </p:spPr>
        <p:txBody>
          <a:bodyPr/>
          <a:lstStyle/>
          <a:p>
            <a:pPr algn="ctr"/>
            <a:r>
              <a:rPr lang="en-US" dirty="0"/>
              <a:t>Alliances</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p:txBody>
          <a:bodyPr/>
          <a:lstStyle/>
          <a:p>
            <a:r>
              <a:rPr lang="en-US" dirty="0"/>
              <a:t>Subtitle</a:t>
            </a:r>
          </a:p>
        </p:txBody>
      </p:sp>
      <p:pic>
        <p:nvPicPr>
          <p:cNvPr id="11" name="Picture Placeholder 10" descr="Divider slide accent image">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16" name="Rectangle 15">
            <a:extLst>
              <a:ext uri="{FF2B5EF4-FFF2-40B4-BE49-F238E27FC236}">
                <a16:creationId xmlns:a16="http://schemas.microsoft.com/office/drawing/2014/main" id="{4EB8303B-9502-480C-9C51-6EF9094D5E4F}"/>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7" name="Slide Number Placeholder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10</a:t>
            </a:fld>
            <a:endParaRPr lang="en-US" b="1" dirty="0">
              <a:solidFill>
                <a:schemeClr val="bg1"/>
              </a:solidFill>
            </a:endParaRPr>
          </a:p>
        </p:txBody>
      </p:sp>
    </p:spTree>
    <p:extLst>
      <p:ext uri="{BB962C8B-B14F-4D97-AF65-F5344CB8AC3E}">
        <p14:creationId xmlns:p14="http://schemas.microsoft.com/office/powerpoint/2010/main" val="315908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1210-6550-4159-AE85-E8403B3617A5}"/>
              </a:ext>
            </a:extLst>
          </p:cNvPr>
          <p:cNvSpPr>
            <a:spLocks noGrp="1"/>
          </p:cNvSpPr>
          <p:nvPr>
            <p:ph type="title"/>
          </p:nvPr>
        </p:nvSpPr>
        <p:spPr>
          <a:xfrm>
            <a:off x="1981200" y="152400"/>
            <a:ext cx="8229600" cy="334962"/>
          </a:xfrm>
        </p:spPr>
        <p:txBody>
          <a:bodyPr>
            <a:normAutofit fontScale="90000"/>
          </a:bodyPr>
          <a:lstStyle/>
          <a:p>
            <a:r>
              <a:rPr lang="en-AU" b="1" dirty="0"/>
              <a:t>SDG17 – PIANGO Partnerships</a:t>
            </a:r>
          </a:p>
        </p:txBody>
      </p:sp>
      <p:sp>
        <p:nvSpPr>
          <p:cNvPr id="3" name="Content Placeholder 2">
            <a:extLst>
              <a:ext uri="{FF2B5EF4-FFF2-40B4-BE49-F238E27FC236}">
                <a16:creationId xmlns:a16="http://schemas.microsoft.com/office/drawing/2014/main" id="{6A271D77-DF48-4E81-A681-B8BED5C7DA22}"/>
              </a:ext>
            </a:extLst>
          </p:cNvPr>
          <p:cNvSpPr>
            <a:spLocks noGrp="1"/>
          </p:cNvSpPr>
          <p:nvPr>
            <p:ph idx="1"/>
          </p:nvPr>
        </p:nvSpPr>
        <p:spPr>
          <a:xfrm>
            <a:off x="994299" y="685800"/>
            <a:ext cx="9673701" cy="6172200"/>
          </a:xfrm>
        </p:spPr>
        <p:txBody>
          <a:bodyPr>
            <a:noAutofit/>
          </a:bodyPr>
          <a:lstStyle/>
          <a:p>
            <a:r>
              <a:rPr lang="en-AU" sz="2400" dirty="0"/>
              <a:t>WWF – World Wide Fund for Nature</a:t>
            </a:r>
          </a:p>
          <a:p>
            <a:r>
              <a:rPr lang="en-AU" sz="2400" b="1" dirty="0"/>
              <a:t>PIDF – (Pacific Islands Development Forum – Governing Council)</a:t>
            </a:r>
          </a:p>
          <a:p>
            <a:r>
              <a:rPr lang="en-AU" sz="2400" dirty="0"/>
              <a:t>FORUS (International Forum for National Platforms) 2 staff</a:t>
            </a:r>
          </a:p>
          <a:p>
            <a:r>
              <a:rPr lang="en-AU" sz="2400" b="1" dirty="0"/>
              <a:t>CPDE – CSO Partnership for Development Effectiveness)</a:t>
            </a:r>
          </a:p>
          <a:p>
            <a:r>
              <a:rPr lang="en-AU" sz="2400" b="1" dirty="0" err="1"/>
              <a:t>BfW</a:t>
            </a:r>
            <a:r>
              <a:rPr lang="en-AU" sz="2400" b="1" dirty="0"/>
              <a:t> – Bread for the World (PIANGO Donor Partner)</a:t>
            </a:r>
          </a:p>
          <a:p>
            <a:r>
              <a:rPr lang="en-AU" sz="2400" dirty="0"/>
              <a:t>CIVICUS (US$15K pa for Research into Civic Rights, </a:t>
            </a:r>
            <a:r>
              <a:rPr lang="en-AU" sz="2400" dirty="0" err="1"/>
              <a:t>FoS</a:t>
            </a:r>
            <a:r>
              <a:rPr lang="en-AU" sz="2400" dirty="0"/>
              <a:t>, </a:t>
            </a:r>
            <a:r>
              <a:rPr lang="en-AU" sz="2400" dirty="0" err="1"/>
              <a:t>FoA</a:t>
            </a:r>
            <a:endParaRPr lang="en-AU" sz="2400" dirty="0"/>
          </a:p>
          <a:p>
            <a:r>
              <a:rPr lang="en-AU" sz="2400" dirty="0"/>
              <a:t>Commonwealth Foundation (Grant 2018-2020)</a:t>
            </a:r>
          </a:p>
          <a:p>
            <a:r>
              <a:rPr lang="en-AU" sz="2400" dirty="0"/>
              <a:t>Commonwealth Secretariat</a:t>
            </a:r>
          </a:p>
        </p:txBody>
      </p:sp>
    </p:spTree>
    <p:extLst>
      <p:ext uri="{BB962C8B-B14F-4D97-AF65-F5344CB8AC3E}">
        <p14:creationId xmlns:p14="http://schemas.microsoft.com/office/powerpoint/2010/main" val="250432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0E38-B19A-4A47-838C-705D12BDF239}"/>
              </a:ext>
            </a:extLst>
          </p:cNvPr>
          <p:cNvSpPr>
            <a:spLocks noGrp="1"/>
          </p:cNvSpPr>
          <p:nvPr>
            <p:ph type="title"/>
          </p:nvPr>
        </p:nvSpPr>
        <p:spPr/>
        <p:txBody>
          <a:bodyPr/>
          <a:lstStyle/>
          <a:p>
            <a:r>
              <a:rPr lang="en-AU" dirty="0"/>
              <a:t>PIANGO Partnerships </a:t>
            </a:r>
            <a:r>
              <a:rPr lang="en-AU" dirty="0" err="1"/>
              <a:t>Contd</a:t>
            </a:r>
            <a:endParaRPr lang="en-AU" dirty="0"/>
          </a:p>
        </p:txBody>
      </p:sp>
      <p:sp>
        <p:nvSpPr>
          <p:cNvPr id="3" name="Content Placeholder 2">
            <a:extLst>
              <a:ext uri="{FF2B5EF4-FFF2-40B4-BE49-F238E27FC236}">
                <a16:creationId xmlns:a16="http://schemas.microsoft.com/office/drawing/2014/main" id="{B7192E51-E9EB-4242-9F0E-A88D0A81298D}"/>
              </a:ext>
            </a:extLst>
          </p:cNvPr>
          <p:cNvSpPr>
            <a:spLocks noGrp="1"/>
          </p:cNvSpPr>
          <p:nvPr>
            <p:ph idx="1"/>
          </p:nvPr>
        </p:nvSpPr>
        <p:spPr/>
        <p:txBody>
          <a:bodyPr/>
          <a:lstStyle/>
          <a:p>
            <a:r>
              <a:rPr lang="en-AU" sz="2800" b="1" dirty="0"/>
              <a:t>UN-ECOSOC (July 2018)</a:t>
            </a:r>
          </a:p>
          <a:p>
            <a:r>
              <a:rPr lang="en-AU" sz="2800" dirty="0" err="1"/>
              <a:t>WestCare</a:t>
            </a:r>
            <a:r>
              <a:rPr lang="en-AU" sz="2800" dirty="0"/>
              <a:t> Pacific</a:t>
            </a:r>
          </a:p>
          <a:p>
            <a:r>
              <a:rPr lang="en-AU" sz="2800" dirty="0"/>
              <a:t>Pacific Islands Forum Secretariat - PIFs</a:t>
            </a:r>
          </a:p>
          <a:p>
            <a:r>
              <a:rPr lang="en-AU" sz="2800" dirty="0"/>
              <a:t>PRP- Pacific Resilience Partnership – FRDP</a:t>
            </a:r>
          </a:p>
          <a:p>
            <a:r>
              <a:rPr lang="en-AU" sz="2800" dirty="0"/>
              <a:t>HAG - Humanitarian Advisory Group </a:t>
            </a:r>
          </a:p>
          <a:p>
            <a:r>
              <a:rPr lang="en-AU" sz="2800" b="1" dirty="0"/>
              <a:t>Pacific Skills Partnership –PSP and PSS June 2019 APTC</a:t>
            </a:r>
          </a:p>
          <a:p>
            <a:endParaRPr lang="en-AU" dirty="0"/>
          </a:p>
        </p:txBody>
      </p:sp>
    </p:spTree>
    <p:extLst>
      <p:ext uri="{BB962C8B-B14F-4D97-AF65-F5344CB8AC3E}">
        <p14:creationId xmlns:p14="http://schemas.microsoft.com/office/powerpoint/2010/main" val="254838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en-US" b="1" dirty="0"/>
              <a:t>PRNGO Alliance</a:t>
            </a:r>
          </a:p>
        </p:txBody>
      </p:sp>
      <p:sp>
        <p:nvSpPr>
          <p:cNvPr id="39939" name="Rectangle 3"/>
          <p:cNvSpPr>
            <a:spLocks noGrp="1" noRot="1" noChangeArrowheads="1"/>
          </p:cNvSpPr>
          <p:nvPr>
            <p:ph type="body" sz="half" idx="1"/>
          </p:nvPr>
        </p:nvSpPr>
        <p:spPr>
          <a:xfrm>
            <a:off x="1981201" y="1143000"/>
            <a:ext cx="4310063" cy="5486400"/>
          </a:xfrm>
        </p:spPr>
        <p:txBody>
          <a:bodyPr>
            <a:normAutofit/>
          </a:bodyPr>
          <a:lstStyle/>
          <a:p>
            <a:pPr>
              <a:lnSpc>
                <a:spcPct val="90000"/>
              </a:lnSpc>
            </a:pPr>
            <a:r>
              <a:rPr lang="en-US" sz="2400" b="1" dirty="0"/>
              <a:t>PIANGO</a:t>
            </a:r>
            <a:r>
              <a:rPr lang="en-US" b="1" dirty="0"/>
              <a:t>-</a:t>
            </a:r>
            <a:r>
              <a:rPr lang="en-US" sz="2400" dirty="0"/>
              <a:t> Pacific Islands Association of NGOs</a:t>
            </a:r>
          </a:p>
          <a:p>
            <a:pPr>
              <a:lnSpc>
                <a:spcPct val="90000"/>
              </a:lnSpc>
            </a:pPr>
            <a:r>
              <a:rPr lang="en-US" b="1" dirty="0"/>
              <a:t>FSPI</a:t>
            </a:r>
            <a:r>
              <a:rPr lang="en-US" dirty="0"/>
              <a:t>-</a:t>
            </a:r>
            <a:r>
              <a:rPr lang="en-US" sz="2400" dirty="0"/>
              <a:t> Foundation of the Peoples’ of the South Pacific</a:t>
            </a:r>
          </a:p>
          <a:p>
            <a:pPr>
              <a:lnSpc>
                <a:spcPct val="90000"/>
              </a:lnSpc>
            </a:pPr>
            <a:r>
              <a:rPr lang="en-US" b="1" dirty="0"/>
              <a:t>PCRC</a:t>
            </a:r>
            <a:r>
              <a:rPr lang="en-US" sz="2400" dirty="0"/>
              <a:t>- Pacific Concerns Resource Centre</a:t>
            </a:r>
          </a:p>
          <a:p>
            <a:pPr>
              <a:lnSpc>
                <a:spcPct val="90000"/>
              </a:lnSpc>
            </a:pPr>
            <a:r>
              <a:rPr lang="en-US" sz="2400" b="1" dirty="0"/>
              <a:t>COPE</a:t>
            </a:r>
            <a:r>
              <a:rPr lang="en-US" sz="2400" dirty="0"/>
              <a:t>- Council of Pacific Education</a:t>
            </a:r>
          </a:p>
          <a:p>
            <a:pPr>
              <a:lnSpc>
                <a:spcPct val="90000"/>
              </a:lnSpc>
            </a:pPr>
            <a:r>
              <a:rPr lang="en-US" sz="2400" b="1" dirty="0"/>
              <a:t>PDF</a:t>
            </a:r>
            <a:r>
              <a:rPr lang="en-US" sz="2400" dirty="0"/>
              <a:t>- Pacific Disability Forum</a:t>
            </a:r>
          </a:p>
          <a:p>
            <a:pPr>
              <a:lnSpc>
                <a:spcPct val="90000"/>
              </a:lnSpc>
            </a:pPr>
            <a:r>
              <a:rPr lang="en-US" sz="2400" b="1" dirty="0"/>
              <a:t>PACFAW</a:t>
            </a:r>
            <a:r>
              <a:rPr lang="en-US" sz="2400" dirty="0"/>
              <a:t>- Pacific Foundation for the Advancement of Women</a:t>
            </a:r>
          </a:p>
          <a:p>
            <a:pPr>
              <a:lnSpc>
                <a:spcPct val="90000"/>
              </a:lnSpc>
            </a:pPr>
            <a:endParaRPr lang="en-US" sz="2400" dirty="0"/>
          </a:p>
        </p:txBody>
      </p:sp>
      <p:sp>
        <p:nvSpPr>
          <p:cNvPr id="39940" name="Rectangle 4"/>
          <p:cNvSpPr>
            <a:spLocks noGrp="1" noRot="1" noChangeArrowheads="1"/>
          </p:cNvSpPr>
          <p:nvPr>
            <p:ph type="body" sz="half" idx="2"/>
          </p:nvPr>
        </p:nvSpPr>
        <p:spPr>
          <a:xfrm>
            <a:off x="6440488" y="1143000"/>
            <a:ext cx="3929062" cy="5715000"/>
          </a:xfrm>
        </p:spPr>
        <p:txBody>
          <a:bodyPr/>
          <a:lstStyle/>
          <a:p>
            <a:pPr>
              <a:lnSpc>
                <a:spcPct val="80000"/>
              </a:lnSpc>
            </a:pPr>
            <a:r>
              <a:rPr lang="en-US" sz="2400" b="1" dirty="0"/>
              <a:t>PCC</a:t>
            </a:r>
            <a:r>
              <a:rPr lang="en-US" sz="3200" dirty="0"/>
              <a:t>- </a:t>
            </a:r>
            <a:r>
              <a:rPr lang="en-US" dirty="0"/>
              <a:t>Pacific Conference of Churches</a:t>
            </a:r>
          </a:p>
          <a:p>
            <a:pPr>
              <a:lnSpc>
                <a:spcPct val="80000"/>
              </a:lnSpc>
            </a:pPr>
            <a:r>
              <a:rPr lang="en-US" sz="2400" b="1" dirty="0"/>
              <a:t>FWCC</a:t>
            </a:r>
            <a:r>
              <a:rPr lang="en-US" b="1" dirty="0"/>
              <a:t>-</a:t>
            </a:r>
            <a:r>
              <a:rPr lang="en-US" dirty="0"/>
              <a:t> Fiji Women’s Crisis Centre/Pacific Network Against Violence Against Women</a:t>
            </a:r>
          </a:p>
          <a:p>
            <a:pPr>
              <a:lnSpc>
                <a:spcPct val="80000"/>
              </a:lnSpc>
            </a:pPr>
            <a:r>
              <a:rPr lang="en-US" sz="2400" b="1" dirty="0"/>
              <a:t>Greenpeace </a:t>
            </a:r>
            <a:endParaRPr lang="en-US" sz="2400" dirty="0"/>
          </a:p>
          <a:p>
            <a:pPr>
              <a:lnSpc>
                <a:spcPct val="80000"/>
              </a:lnSpc>
            </a:pPr>
            <a:r>
              <a:rPr lang="en-US" sz="2400" b="1" dirty="0"/>
              <a:t>WWF South Pacific Programme </a:t>
            </a:r>
            <a:r>
              <a:rPr lang="en-US" dirty="0"/>
              <a:t>– World Wild Life</a:t>
            </a:r>
          </a:p>
          <a:p>
            <a:pPr>
              <a:lnSpc>
                <a:spcPct val="80000"/>
              </a:lnSpc>
            </a:pPr>
            <a:r>
              <a:rPr lang="en-US" sz="2400" b="1" dirty="0"/>
              <a:t>PINA</a:t>
            </a:r>
            <a:r>
              <a:rPr lang="en-US" sz="2400" dirty="0"/>
              <a:t>-</a:t>
            </a:r>
            <a:r>
              <a:rPr lang="en-US" dirty="0"/>
              <a:t> Pacific Islands News Association</a:t>
            </a:r>
          </a:p>
          <a:p>
            <a:pPr>
              <a:lnSpc>
                <a:spcPct val="80000"/>
              </a:lnSpc>
            </a:pPr>
            <a:r>
              <a:rPr lang="en-US" sz="2400" b="1" dirty="0"/>
              <a:t>SPOCTU</a:t>
            </a:r>
            <a:r>
              <a:rPr lang="en-US" dirty="0"/>
              <a:t>- South Pacific and Oceanic Council of Trade Unions</a:t>
            </a:r>
          </a:p>
          <a:p>
            <a:pPr>
              <a:lnSpc>
                <a:spcPct val="80000"/>
              </a:lnSpc>
            </a:pPr>
            <a:r>
              <a:rPr lang="en-US" sz="2400" b="1" dirty="0"/>
              <a:t>PANG - </a:t>
            </a:r>
            <a:r>
              <a:rPr lang="en-US" dirty="0"/>
              <a:t>Pacific Alliance on Globalisation</a:t>
            </a:r>
            <a:endParaRPr lang="en-US" sz="2400" dirty="0"/>
          </a:p>
        </p:txBody>
      </p:sp>
    </p:spTree>
    <p:extLst>
      <p:ext uri="{BB962C8B-B14F-4D97-AF65-F5344CB8AC3E}">
        <p14:creationId xmlns:p14="http://schemas.microsoft.com/office/powerpoint/2010/main" val="83199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Large full slide image">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Rectangle 10">
            <a:extLst>
              <a:ext uri="{FF2B5EF4-FFF2-40B4-BE49-F238E27FC236}">
                <a16:creationId xmlns:a16="http://schemas.microsoft.com/office/drawing/2014/main" id="{DF754616-DC65-1841-9419-6C0DCBEB6DFB}"/>
              </a:ext>
              <a:ext uri="{C183D7F6-B498-43B3-948B-1728B52AA6E4}">
                <adec:decorative xmlns:adec="http://schemas.microsoft.com/office/drawing/2017/decorative" val="1"/>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1D4E439-7AFE-41C2-9561-67F5879CAB86}"/>
              </a:ext>
            </a:extLst>
          </p:cNvPr>
          <p:cNvSpPr>
            <a:spLocks noGrp="1"/>
          </p:cNvSpPr>
          <p:nvPr>
            <p:ph type="title"/>
          </p:nvPr>
        </p:nvSpPr>
        <p:spPr>
          <a:xfrm>
            <a:off x="927505" y="442897"/>
            <a:ext cx="9666514" cy="1686720"/>
          </a:xfrm>
        </p:spPr>
        <p:txBody>
          <a:bodyPr/>
          <a:lstStyle/>
          <a:p>
            <a:pPr algn="ctr"/>
            <a:r>
              <a:rPr lang="en-US" dirty="0"/>
              <a:t>Development Effectiveness</a:t>
            </a:r>
          </a:p>
        </p:txBody>
      </p:sp>
      <p:sp>
        <p:nvSpPr>
          <p:cNvPr id="4" name="Text Placeholder 3">
            <a:extLst>
              <a:ext uri="{FF2B5EF4-FFF2-40B4-BE49-F238E27FC236}">
                <a16:creationId xmlns:a16="http://schemas.microsoft.com/office/drawing/2014/main" id="{B2C7B128-5866-4067-9B7F-0E73E6CBFB2F}"/>
              </a:ext>
            </a:extLst>
          </p:cNvPr>
          <p:cNvSpPr>
            <a:spLocks noGrp="1"/>
          </p:cNvSpPr>
          <p:nvPr>
            <p:ph type="body" idx="1"/>
          </p:nvPr>
        </p:nvSpPr>
        <p:spPr/>
        <p:txBody>
          <a:bodyPr/>
          <a:lstStyle/>
          <a:p>
            <a:r>
              <a:rPr lang="en-US" dirty="0"/>
              <a:t>Subtitle</a:t>
            </a:r>
          </a:p>
        </p:txBody>
      </p:sp>
      <p:sp>
        <p:nvSpPr>
          <p:cNvPr id="9" name="Rectangle 8">
            <a:extLst>
              <a:ext uri="{FF2B5EF4-FFF2-40B4-BE49-F238E27FC236}">
                <a16:creationId xmlns:a16="http://schemas.microsoft.com/office/drawing/2014/main" id="{AC2B5667-FA20-49C2-A3CD-B275BB41F618}"/>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Slide Number Placeholder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14</a:t>
            </a:fld>
            <a:endParaRPr lang="en-US" b="1" dirty="0">
              <a:solidFill>
                <a:schemeClr val="bg1"/>
              </a:solidFill>
            </a:endParaRPr>
          </a:p>
        </p:txBody>
      </p:sp>
    </p:spTree>
    <p:extLst>
      <p:ext uri="{BB962C8B-B14F-4D97-AF65-F5344CB8AC3E}">
        <p14:creationId xmlns:p14="http://schemas.microsoft.com/office/powerpoint/2010/main" val="2190611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71" y="274638"/>
            <a:ext cx="10599938" cy="868362"/>
          </a:xfrm>
        </p:spPr>
        <p:txBody>
          <a:bodyPr>
            <a:normAutofit fontScale="90000"/>
          </a:bodyPr>
          <a:lstStyle/>
          <a:p>
            <a:r>
              <a:rPr lang="en-US" b="1" dirty="0"/>
              <a:t>Istanbul Principles </a:t>
            </a:r>
            <a:r>
              <a:rPr lang="en-US" i="1" dirty="0"/>
              <a:t>for CSO Development Effectiveness</a:t>
            </a:r>
            <a:endParaRPr lang="en-US" b="1" dirty="0"/>
          </a:p>
        </p:txBody>
      </p:sp>
      <p:sp>
        <p:nvSpPr>
          <p:cNvPr id="3" name="Content Placeholder 2"/>
          <p:cNvSpPr>
            <a:spLocks noGrp="1"/>
          </p:cNvSpPr>
          <p:nvPr>
            <p:ph idx="1"/>
          </p:nvPr>
        </p:nvSpPr>
        <p:spPr>
          <a:xfrm>
            <a:off x="1023891" y="1011315"/>
            <a:ext cx="9154357" cy="5257800"/>
          </a:xfrm>
        </p:spPr>
        <p:txBody>
          <a:bodyPr>
            <a:noAutofit/>
          </a:bodyPr>
          <a:lstStyle/>
          <a:p>
            <a:pPr marL="514350" indent="-514350">
              <a:buAutoNum type="arabicPeriod"/>
            </a:pPr>
            <a:r>
              <a:rPr lang="en-US" sz="2400" dirty="0">
                <a:solidFill>
                  <a:srgbClr val="FF0000"/>
                </a:solidFill>
              </a:rPr>
              <a:t>Respect and promote human rights and social justice</a:t>
            </a:r>
          </a:p>
          <a:p>
            <a:pPr marL="514350" indent="-514350">
              <a:buAutoNum type="arabicPeriod"/>
            </a:pPr>
            <a:r>
              <a:rPr lang="en-US" sz="2400" dirty="0"/>
              <a:t>Embody gender equality and equity while promoting women and girls’ rights</a:t>
            </a:r>
          </a:p>
          <a:p>
            <a:pPr marL="514350" indent="-514350">
              <a:buAutoNum type="arabicPeriod"/>
            </a:pPr>
            <a:r>
              <a:rPr lang="en-US" sz="2400" dirty="0">
                <a:solidFill>
                  <a:srgbClr val="FF0000"/>
                </a:solidFill>
              </a:rPr>
              <a:t>Focus on people’s empowerment, democratic ownership and participation</a:t>
            </a:r>
          </a:p>
          <a:p>
            <a:pPr marL="514350" indent="-514350">
              <a:buAutoNum type="arabicPeriod"/>
            </a:pPr>
            <a:r>
              <a:rPr lang="en-US" sz="2400" dirty="0"/>
              <a:t>Promote Environmental Sustainability</a:t>
            </a:r>
          </a:p>
          <a:p>
            <a:pPr marL="514350" indent="-514350">
              <a:buAutoNum type="arabicPeriod"/>
            </a:pPr>
            <a:r>
              <a:rPr lang="en-US" sz="2400" dirty="0">
                <a:solidFill>
                  <a:srgbClr val="FF0000"/>
                </a:solidFill>
              </a:rPr>
              <a:t>Practice transparency and accountability</a:t>
            </a:r>
          </a:p>
          <a:p>
            <a:pPr marL="514350" indent="-514350">
              <a:buAutoNum type="arabicPeriod"/>
            </a:pPr>
            <a:r>
              <a:rPr lang="en-US" sz="2400" dirty="0"/>
              <a:t>Pursue equitable partnerships and solidarity</a:t>
            </a:r>
          </a:p>
          <a:p>
            <a:pPr marL="514350" indent="-514350">
              <a:buAutoNum type="arabicPeriod"/>
            </a:pPr>
            <a:r>
              <a:rPr lang="en-US" sz="2400" dirty="0">
                <a:solidFill>
                  <a:srgbClr val="FF0000"/>
                </a:solidFill>
              </a:rPr>
              <a:t>Create and share knowledge and commit to mutual sharing</a:t>
            </a:r>
          </a:p>
          <a:p>
            <a:pPr marL="514350" indent="-514350">
              <a:buAutoNum type="arabicPeriod"/>
            </a:pPr>
            <a:r>
              <a:rPr lang="en-US" sz="2400" dirty="0"/>
              <a:t>Commit to realising positive sustainable change</a:t>
            </a:r>
          </a:p>
        </p:txBody>
      </p:sp>
    </p:spTree>
    <p:extLst>
      <p:ext uri="{BB962C8B-B14F-4D97-AF65-F5344CB8AC3E}">
        <p14:creationId xmlns:p14="http://schemas.microsoft.com/office/powerpoint/2010/main" val="304689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63" y="274638"/>
            <a:ext cx="11230253" cy="944562"/>
          </a:xfrm>
        </p:spPr>
        <p:txBody>
          <a:bodyPr>
            <a:normAutofit fontScale="90000"/>
          </a:bodyPr>
          <a:lstStyle/>
          <a:p>
            <a:pPr algn="ctr"/>
            <a:r>
              <a:rPr lang="en-US" sz="4000" dirty="0">
                <a:solidFill>
                  <a:srgbClr val="FF0000"/>
                </a:solidFill>
              </a:rPr>
              <a:t>NEW ERA</a:t>
            </a:r>
            <a:r>
              <a:rPr lang="en-US" sz="4000" dirty="0"/>
              <a:t>: </a:t>
            </a:r>
            <a:r>
              <a:rPr lang="en-US" sz="4000" dirty="0">
                <a:solidFill>
                  <a:srgbClr val="FF0000"/>
                </a:solidFill>
              </a:rPr>
              <a:t>INCLUSIVE GLOBAL PARTNERSHIP</a:t>
            </a:r>
            <a:br>
              <a:rPr lang="en-US" sz="4000" dirty="0"/>
            </a:br>
            <a:r>
              <a:rPr lang="en-US" dirty="0"/>
              <a:t>(2011) Busan Partnership para. 22</a:t>
            </a:r>
          </a:p>
        </p:txBody>
      </p:sp>
      <p:sp>
        <p:nvSpPr>
          <p:cNvPr id="3" name="Content Placeholder 2"/>
          <p:cNvSpPr>
            <a:spLocks noGrp="1"/>
          </p:cNvSpPr>
          <p:nvPr>
            <p:ph idx="1"/>
          </p:nvPr>
        </p:nvSpPr>
        <p:spPr>
          <a:xfrm>
            <a:off x="1553593" y="1450759"/>
            <a:ext cx="9330431" cy="5410200"/>
          </a:xfrm>
        </p:spPr>
        <p:txBody>
          <a:bodyPr>
            <a:noAutofit/>
          </a:bodyPr>
          <a:lstStyle/>
          <a:p>
            <a:pPr>
              <a:buNone/>
            </a:pPr>
            <a:r>
              <a:rPr lang="en-US" sz="2000" dirty="0"/>
              <a:t>22. Civil society organisations (CSOs)play a vital role in enabling people to claim their rights, in promoting rights based approaches, in shaping development policies and partnerships, and in overseeing their implementation. They also provide services in areas that are complementary to those provided by states. Recognising this, we will:</a:t>
            </a:r>
          </a:p>
          <a:p>
            <a:pPr>
              <a:buNone/>
            </a:pPr>
            <a:r>
              <a:rPr lang="en-US" sz="2000" dirty="0"/>
              <a:t>	a) Implement fully our respective commitments </a:t>
            </a:r>
            <a:r>
              <a:rPr lang="en-US" sz="2000" b="1" dirty="0"/>
              <a:t>to enable CSOs to exercise their roles as independent development actors</a:t>
            </a:r>
            <a:r>
              <a:rPr lang="en-US" sz="2000" dirty="0"/>
              <a:t>, with a particular focus on an enabling environment, consistent with agreed international rights, that maximises the contributions of CSOs to development.</a:t>
            </a:r>
          </a:p>
          <a:p>
            <a:pPr>
              <a:buNone/>
            </a:pPr>
            <a:r>
              <a:rPr lang="en-US" sz="2000" dirty="0"/>
              <a:t>	b) Encourage CSOs to implement practices that strengthen their accountability and their contribution to development effectiveness, guided by the </a:t>
            </a:r>
            <a:r>
              <a:rPr lang="en-US" sz="2000" i="1" dirty="0"/>
              <a:t>Istanbul Principles </a:t>
            </a:r>
            <a:r>
              <a:rPr lang="en-US" sz="2000" dirty="0"/>
              <a:t>and the </a:t>
            </a:r>
            <a:r>
              <a:rPr lang="en-US" sz="2000" i="1" dirty="0"/>
              <a:t>International Framework for CSO Development Effectiveness.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1"/>
            <a:ext cx="7772400" cy="2438401"/>
          </a:xfrm>
        </p:spPr>
        <p:txBody>
          <a:bodyPr>
            <a:normAutofit/>
          </a:bodyPr>
          <a:lstStyle/>
          <a:p>
            <a:r>
              <a:rPr lang="en-US" b="1" dirty="0"/>
              <a:t>Rethinking Development</a:t>
            </a:r>
            <a:br>
              <a:rPr lang="en-US" b="1" dirty="0"/>
            </a:br>
            <a:r>
              <a:rPr lang="en-US" b="1" dirty="0"/>
              <a:t>Reshaping the Pacific we want, Beyond 2015</a:t>
            </a:r>
          </a:p>
        </p:txBody>
      </p:sp>
      <p:sp>
        <p:nvSpPr>
          <p:cNvPr id="3" name="Subtitle 2"/>
          <p:cNvSpPr>
            <a:spLocks noGrp="1"/>
          </p:cNvSpPr>
          <p:nvPr>
            <p:ph type="subTitle" idx="1"/>
          </p:nvPr>
        </p:nvSpPr>
        <p:spPr>
          <a:xfrm>
            <a:off x="2895600" y="3200400"/>
            <a:ext cx="6400800" cy="2895600"/>
          </a:xfrm>
        </p:spPr>
        <p:txBody>
          <a:bodyPr>
            <a:normAutofit/>
          </a:bodyPr>
          <a:lstStyle/>
          <a:p>
            <a:r>
              <a:rPr lang="en-US" sz="4800" i="1" dirty="0">
                <a:solidFill>
                  <a:srgbClr val="00B050"/>
                </a:solidFill>
              </a:rPr>
              <a:t>A Process for deciding the Future we want, Post 2015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221943"/>
            <a:ext cx="11174186" cy="869204"/>
          </a:xfrm>
        </p:spPr>
        <p:txBody>
          <a:bodyPr>
            <a:normAutofit fontScale="90000"/>
          </a:bodyPr>
          <a:lstStyle/>
          <a:p>
            <a:pPr algn="ctr"/>
            <a:r>
              <a:rPr lang="en-US" dirty="0"/>
              <a:t>Rethinking PIANGO </a:t>
            </a:r>
            <a:br>
              <a:rPr lang="en-US" dirty="0">
                <a:solidFill>
                  <a:srgbClr val="FF0000"/>
                </a:solidFill>
              </a:rPr>
            </a:br>
            <a:r>
              <a:rPr lang="en-US" dirty="0">
                <a:solidFill>
                  <a:srgbClr val="FF0000"/>
                </a:solidFill>
              </a:rPr>
              <a:t>A Pacific Phoenix rising from the ashes</a:t>
            </a:r>
            <a:r>
              <a:rPr lang="en-US" dirty="0"/>
              <a:t> – </a:t>
            </a:r>
            <a:endParaRPr lang="en-US" dirty="0">
              <a:solidFill>
                <a:srgbClr val="FF0000"/>
              </a:solidFill>
            </a:endParaRPr>
          </a:p>
        </p:txBody>
      </p:sp>
      <p:sp>
        <p:nvSpPr>
          <p:cNvPr id="3" name="Content Placeholder 2"/>
          <p:cNvSpPr>
            <a:spLocks noGrp="1"/>
          </p:cNvSpPr>
          <p:nvPr>
            <p:ph idx="1"/>
          </p:nvPr>
        </p:nvSpPr>
        <p:spPr>
          <a:xfrm>
            <a:off x="1981200" y="1371600"/>
            <a:ext cx="8229600" cy="5181600"/>
          </a:xfrm>
        </p:spPr>
        <p:txBody>
          <a:bodyPr>
            <a:normAutofit lnSpcReduction="10000"/>
          </a:bodyPr>
          <a:lstStyle/>
          <a:p>
            <a:r>
              <a:rPr lang="en-US" sz="2400" dirty="0"/>
              <a:t>The PIANGO story – of generation and rebirth like the phoenix in mythology obtaining new life from rising from the ashes of its predecessor (former self)</a:t>
            </a:r>
          </a:p>
          <a:p>
            <a:r>
              <a:rPr lang="en-US" sz="2400" dirty="0"/>
              <a:t>Secretariat collapse -2009, Feb 2010 – PIANGO members came together in solidarity reaffirming the need for PIANGO</a:t>
            </a:r>
          </a:p>
          <a:p>
            <a:r>
              <a:rPr lang="en-US" sz="2400" dirty="0"/>
              <a:t>Climate change and development effectiveness -the road to Busan</a:t>
            </a:r>
          </a:p>
          <a:p>
            <a:r>
              <a:rPr lang="en-US" sz="2400" dirty="0"/>
              <a:t>PIANGO is redefining itself and rethinking development and spearheading the need for CSOs (NLUs +) to rethink ourselves for greater development effectiveness and impact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3353"/>
            <a:ext cx="8229600" cy="590931"/>
          </a:xfrm>
        </p:spPr>
        <p:txBody>
          <a:bodyPr/>
          <a:lstStyle/>
          <a:p>
            <a:r>
              <a:rPr lang="en-US" dirty="0"/>
              <a:t>Reshaping the Pacific we want</a:t>
            </a:r>
          </a:p>
        </p:txBody>
      </p:sp>
      <p:sp>
        <p:nvSpPr>
          <p:cNvPr id="3" name="Content Placeholder 2"/>
          <p:cNvSpPr>
            <a:spLocks noGrp="1"/>
          </p:cNvSpPr>
          <p:nvPr>
            <p:ph idx="1"/>
          </p:nvPr>
        </p:nvSpPr>
        <p:spPr>
          <a:xfrm>
            <a:off x="2033666" y="1124262"/>
            <a:ext cx="8329534" cy="5459100"/>
          </a:xfrm>
        </p:spPr>
        <p:txBody>
          <a:bodyPr>
            <a:noAutofit/>
          </a:bodyPr>
          <a:lstStyle/>
          <a:p>
            <a:r>
              <a:rPr lang="en-US" sz="2400" dirty="0"/>
              <a:t>Articulation and assertion of Pacific civil society perspectives</a:t>
            </a:r>
          </a:p>
          <a:p>
            <a:r>
              <a:rPr lang="en-US" sz="2400" dirty="0"/>
              <a:t>Visionary, transformative and constructive leaders</a:t>
            </a:r>
          </a:p>
          <a:p>
            <a:r>
              <a:rPr lang="en-US" sz="2400" dirty="0"/>
              <a:t>Pool of resource personnel; </a:t>
            </a:r>
            <a:r>
              <a:rPr lang="en-US" sz="2400" b="1" dirty="0"/>
              <a:t>Pacific expertise</a:t>
            </a:r>
          </a:p>
          <a:p>
            <a:r>
              <a:rPr lang="en-US" sz="2400" dirty="0"/>
              <a:t>Thinkers, reflective practitioners</a:t>
            </a:r>
          </a:p>
          <a:p>
            <a:r>
              <a:rPr lang="en-US" sz="2400" b="1" dirty="0"/>
              <a:t>Pacific Skills Summit 2019 – Nauru 2018</a:t>
            </a:r>
          </a:p>
          <a:p>
            <a:r>
              <a:rPr lang="en-US" sz="2400" dirty="0"/>
              <a:t>Re-engineering regional architecture</a:t>
            </a:r>
          </a:p>
          <a:p>
            <a:r>
              <a:rPr lang="en-US" sz="2400" dirty="0"/>
              <a:t>Revisiting Pacific regionalism -What of Pacific we Want?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Background - Set Up </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p:txBody>
          <a:bodyPr/>
          <a:lstStyle/>
          <a:p>
            <a:r>
              <a:rPr lang="en-US" dirty="0"/>
              <a:t>Conceived and set up by regional NGO leaders in early 1980s to represent Pacific Island NGOs, the authentic voice of Pacific Island communities</a:t>
            </a:r>
          </a:p>
          <a:p>
            <a:r>
              <a:rPr lang="en-US" dirty="0"/>
              <a:t>Formally set up in 1991 in Port Vila, Vanuatu to assist NGOs take collective action</a:t>
            </a:r>
          </a:p>
          <a:p>
            <a:r>
              <a:rPr lang="en-US" dirty="0"/>
              <a:t>In 1994, PIANGO moved to Suva, Fiji and registered under the Charitable Trust Act.</a:t>
            </a:r>
          </a:p>
          <a:p>
            <a:endParaRPr lang="en-US" dirty="0"/>
          </a:p>
        </p:txBody>
      </p:sp>
      <p:pic>
        <p:nvPicPr>
          <p:cNvPr id="4" name="Picture Placeholder 10" descr="Divider slide accent image">
            <a:extLst>
              <a:ext uri="{FF2B5EF4-FFF2-40B4-BE49-F238E27FC236}">
                <a16:creationId xmlns:a16="http://schemas.microsoft.com/office/drawing/2014/main" id="{5D61DCD5-AEF7-4E20-BC90-B4F5872D67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p:spPr>
      </p:pic>
    </p:spTree>
    <p:extLst>
      <p:ext uri="{BB962C8B-B14F-4D97-AF65-F5344CB8AC3E}">
        <p14:creationId xmlns:p14="http://schemas.microsoft.com/office/powerpoint/2010/main" val="299479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Strategies</a:t>
            </a:r>
          </a:p>
        </p:txBody>
      </p:sp>
      <p:sp>
        <p:nvSpPr>
          <p:cNvPr id="3" name="Content Placeholder 2"/>
          <p:cNvSpPr>
            <a:spLocks noGrp="1"/>
          </p:cNvSpPr>
          <p:nvPr>
            <p:ph idx="1"/>
          </p:nvPr>
        </p:nvSpPr>
        <p:spPr>
          <a:xfrm>
            <a:off x="1981200" y="1219200"/>
            <a:ext cx="8229600" cy="5181600"/>
          </a:xfrm>
        </p:spPr>
        <p:txBody>
          <a:bodyPr>
            <a:normAutofit/>
          </a:bodyPr>
          <a:lstStyle/>
          <a:p>
            <a:r>
              <a:rPr lang="en-US" sz="2400" dirty="0"/>
              <a:t>Creating space for a structured process of rethinking, reflecting and reasserting </a:t>
            </a:r>
            <a:r>
              <a:rPr lang="en-US" sz="2400" i="1" dirty="0"/>
              <a:t>the Pacific we want</a:t>
            </a:r>
          </a:p>
          <a:p>
            <a:r>
              <a:rPr lang="en-US" sz="2400" dirty="0">
                <a:solidFill>
                  <a:srgbClr val="FF0000"/>
                </a:solidFill>
              </a:rPr>
              <a:t>Linking conversations and listening to what people are saying and feeling the pulse and heartbeat of Pacific people</a:t>
            </a:r>
          </a:p>
          <a:p>
            <a:r>
              <a:rPr lang="en-US" sz="2400" dirty="0"/>
              <a:t>Framing and Reshaping </a:t>
            </a:r>
            <a:r>
              <a:rPr lang="en-US" sz="2400" i="1" dirty="0"/>
              <a:t>the Pacific We Want </a:t>
            </a:r>
            <a:r>
              <a:rPr lang="en-US" sz="2400" dirty="0"/>
              <a:t>– through </a:t>
            </a:r>
            <a:r>
              <a:rPr lang="en-US" sz="2400" dirty="0">
                <a:solidFill>
                  <a:srgbClr val="FF0000"/>
                </a:solidFill>
              </a:rPr>
              <a:t>civil society advocacy, next generation leadership development, regional architecture, think tank, media</a:t>
            </a:r>
          </a:p>
          <a:p>
            <a:endParaRPr lang="en-US" dirty="0"/>
          </a:p>
        </p:txBody>
      </p:sp>
    </p:spTree>
    <p:extLst>
      <p:ext uri="{BB962C8B-B14F-4D97-AF65-F5344CB8AC3E}">
        <p14:creationId xmlns:p14="http://schemas.microsoft.com/office/powerpoint/2010/main" val="2157352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E3C79-EAEC-446A-BA62-ACEC7820ED6E}"/>
              </a:ext>
            </a:extLst>
          </p:cNvPr>
          <p:cNvSpPr>
            <a:spLocks noGrp="1"/>
          </p:cNvSpPr>
          <p:nvPr>
            <p:ph type="title"/>
          </p:nvPr>
        </p:nvSpPr>
        <p:spPr/>
        <p:txBody>
          <a:bodyPr/>
          <a:lstStyle/>
          <a:p>
            <a:r>
              <a:rPr lang="en-AU" dirty="0"/>
              <a:t>Key Strategies </a:t>
            </a:r>
            <a:r>
              <a:rPr lang="en-AU" dirty="0" err="1"/>
              <a:t>Contd</a:t>
            </a:r>
            <a:endParaRPr lang="en-AU" dirty="0"/>
          </a:p>
        </p:txBody>
      </p:sp>
      <p:sp>
        <p:nvSpPr>
          <p:cNvPr id="3" name="Content Placeholder 2">
            <a:extLst>
              <a:ext uri="{FF2B5EF4-FFF2-40B4-BE49-F238E27FC236}">
                <a16:creationId xmlns:a16="http://schemas.microsoft.com/office/drawing/2014/main" id="{75ACCC31-2D46-4E84-8A24-969732D59FB7}"/>
              </a:ext>
            </a:extLst>
          </p:cNvPr>
          <p:cNvSpPr>
            <a:spLocks noGrp="1"/>
          </p:cNvSpPr>
          <p:nvPr>
            <p:ph idx="1"/>
          </p:nvPr>
        </p:nvSpPr>
        <p:spPr>
          <a:xfrm>
            <a:off x="1094384" y="1480795"/>
            <a:ext cx="10295667" cy="4770098"/>
          </a:xfrm>
        </p:spPr>
        <p:txBody>
          <a:bodyPr/>
          <a:lstStyle/>
          <a:p>
            <a:r>
              <a:rPr lang="en-US" sz="2800" dirty="0">
                <a:solidFill>
                  <a:srgbClr val="FF0000"/>
                </a:solidFill>
              </a:rPr>
              <a:t>Convene multi-stakeholder roundtable with Church, Govt, CSO, traditional, women, youth leaders for the </a:t>
            </a:r>
            <a:r>
              <a:rPr lang="en-US" sz="2800" i="1" dirty="0" err="1">
                <a:solidFill>
                  <a:srgbClr val="FF0000"/>
                </a:solidFill>
              </a:rPr>
              <a:t>talanoa</a:t>
            </a:r>
            <a:endParaRPr lang="en-US" sz="2800" i="1" dirty="0">
              <a:solidFill>
                <a:srgbClr val="FF0000"/>
              </a:solidFill>
            </a:endParaRPr>
          </a:p>
          <a:p>
            <a:r>
              <a:rPr lang="en-US" sz="2800" dirty="0">
                <a:solidFill>
                  <a:srgbClr val="FF0000"/>
                </a:solidFill>
              </a:rPr>
              <a:t>Stock take of Pacific expertise, local culture, local epistemology, ethnology and  local passion (going further than GDP, beyond training)</a:t>
            </a:r>
          </a:p>
          <a:p>
            <a:r>
              <a:rPr lang="en-US" sz="2800" dirty="0">
                <a:solidFill>
                  <a:srgbClr val="FF0000"/>
                </a:solidFill>
              </a:rPr>
              <a:t>Bringing together practitioners and academics (</a:t>
            </a:r>
            <a:r>
              <a:rPr lang="en-US" sz="2800" i="1" dirty="0" err="1">
                <a:solidFill>
                  <a:srgbClr val="FF0000"/>
                </a:solidFill>
              </a:rPr>
              <a:t>Pracademia</a:t>
            </a:r>
            <a:r>
              <a:rPr lang="en-US" sz="2800" dirty="0">
                <a:solidFill>
                  <a:srgbClr val="FF0000"/>
                </a:solidFill>
              </a:rPr>
              <a:t>)</a:t>
            </a:r>
          </a:p>
          <a:p>
            <a:endParaRPr lang="en-AU" dirty="0"/>
          </a:p>
        </p:txBody>
      </p:sp>
    </p:spTree>
    <p:extLst>
      <p:ext uri="{BB962C8B-B14F-4D97-AF65-F5344CB8AC3E}">
        <p14:creationId xmlns:p14="http://schemas.microsoft.com/office/powerpoint/2010/main" val="352954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244477"/>
            <a:ext cx="5170715" cy="1588127"/>
          </a:xfrm>
        </p:spPr>
        <p:txBody>
          <a:bodyPr/>
          <a:lstStyle/>
          <a:p>
            <a:r>
              <a:rPr lang="en-US" dirty="0"/>
              <a:t>Why Some Partnerships Works and Some </a:t>
            </a:r>
            <a:r>
              <a:rPr lang="en-US" dirty="0" err="1"/>
              <a:t>Dont</a:t>
            </a:r>
            <a:br>
              <a:rPr lang="en-US" dirty="0"/>
            </a:br>
            <a:r>
              <a:rPr lang="en-US" dirty="0"/>
              <a:t> </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a:lstStyle/>
          <a:p>
            <a:endParaRPr lang="en-US"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a:lstStyle/>
          <a:p>
            <a:endParaRPr lang="en-US" dirty="0"/>
          </a:p>
        </p:txBody>
      </p:sp>
      <p:pic>
        <p:nvPicPr>
          <p:cNvPr id="23" name="Picture Placeholder 22" descr="Right side image placeholder">
            <a:extLst>
              <a:ext uri="{FF2B5EF4-FFF2-40B4-BE49-F238E27FC236}">
                <a16:creationId xmlns:a16="http://schemas.microsoft.com/office/drawing/2014/main" id="{DC389449-072E-4155-BA3B-C45AA950BF2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7" name="Rectangle 6">
            <a:extLst>
              <a:ext uri="{FF2B5EF4-FFF2-40B4-BE49-F238E27FC236}">
                <a16:creationId xmlns:a16="http://schemas.microsoft.com/office/drawing/2014/main" id="{61E397FF-5106-4C31-8E91-796AEA20258E}"/>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22</a:t>
            </a:fld>
            <a:endParaRPr lang="en-US" b="1" dirty="0">
              <a:solidFill>
                <a:schemeClr val="bg1"/>
              </a:solidFill>
            </a:endParaRPr>
          </a:p>
        </p:txBody>
      </p:sp>
    </p:spTree>
    <p:extLst>
      <p:ext uri="{BB962C8B-B14F-4D97-AF65-F5344CB8AC3E}">
        <p14:creationId xmlns:p14="http://schemas.microsoft.com/office/powerpoint/2010/main" val="3727818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912" y="339743"/>
            <a:ext cx="8229600" cy="590931"/>
          </a:xfrm>
        </p:spPr>
        <p:txBody>
          <a:bodyPr/>
          <a:lstStyle/>
          <a:p>
            <a:r>
              <a:rPr lang="en-US" dirty="0"/>
              <a:t>Key Issues</a:t>
            </a:r>
          </a:p>
        </p:txBody>
      </p:sp>
      <p:sp>
        <p:nvSpPr>
          <p:cNvPr id="3" name="Content Placeholder 2"/>
          <p:cNvSpPr>
            <a:spLocks noGrp="1"/>
          </p:cNvSpPr>
          <p:nvPr>
            <p:ph idx="1"/>
          </p:nvPr>
        </p:nvSpPr>
        <p:spPr>
          <a:xfrm>
            <a:off x="1420427" y="1162975"/>
            <a:ext cx="9197266" cy="5504155"/>
          </a:xfrm>
        </p:spPr>
        <p:txBody>
          <a:bodyPr>
            <a:normAutofit/>
          </a:bodyPr>
          <a:lstStyle/>
          <a:p>
            <a:r>
              <a:rPr lang="en-US" sz="2800" dirty="0"/>
              <a:t>Spirituality, Religion &amp; Pacific Cultural Identity</a:t>
            </a:r>
          </a:p>
          <a:p>
            <a:pPr lvl="1"/>
            <a:r>
              <a:rPr lang="en-US" sz="2600" dirty="0"/>
              <a:t>Religious Freedom of Expression and Opinion</a:t>
            </a:r>
          </a:p>
          <a:p>
            <a:r>
              <a:rPr lang="en-US" sz="2800" dirty="0">
                <a:solidFill>
                  <a:srgbClr val="FF0000"/>
                </a:solidFill>
              </a:rPr>
              <a:t>Leadership &amp; Governance – regionalism, national governments, community, CSOs</a:t>
            </a:r>
          </a:p>
          <a:p>
            <a:r>
              <a:rPr lang="en-US" sz="2800" dirty="0"/>
              <a:t>Next generation leadership</a:t>
            </a:r>
          </a:p>
          <a:p>
            <a:r>
              <a:rPr lang="en-US" sz="2800" dirty="0">
                <a:solidFill>
                  <a:srgbClr val="FF0000"/>
                </a:solidFill>
              </a:rPr>
              <a:t>Resource Conservation, Stewardship, Management</a:t>
            </a:r>
          </a:p>
          <a:p>
            <a:r>
              <a:rPr lang="en-US" sz="2800" dirty="0"/>
              <a:t>Community ownership and leadership</a:t>
            </a:r>
          </a:p>
          <a:p>
            <a:r>
              <a:rPr lang="en-US" sz="2800" dirty="0"/>
              <a:t>Protection</a:t>
            </a:r>
          </a:p>
          <a:p>
            <a:endParaRPr lang="en-US" dirty="0"/>
          </a:p>
        </p:txBody>
      </p:sp>
    </p:spTree>
    <p:extLst>
      <p:ext uri="{BB962C8B-B14F-4D97-AF65-F5344CB8AC3E}">
        <p14:creationId xmlns:p14="http://schemas.microsoft.com/office/powerpoint/2010/main" val="1508420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9D19-4170-42A4-A59E-485880E64EF7}"/>
              </a:ext>
            </a:extLst>
          </p:cNvPr>
          <p:cNvSpPr>
            <a:spLocks noGrp="1"/>
          </p:cNvSpPr>
          <p:nvPr>
            <p:ph type="title"/>
          </p:nvPr>
        </p:nvSpPr>
        <p:spPr/>
        <p:txBody>
          <a:bodyPr/>
          <a:lstStyle/>
          <a:p>
            <a:r>
              <a:rPr lang="en-AU" dirty="0"/>
              <a:t>Key Issues </a:t>
            </a:r>
            <a:r>
              <a:rPr lang="en-AU" dirty="0" err="1"/>
              <a:t>Contd</a:t>
            </a:r>
            <a:endParaRPr lang="en-AU" dirty="0"/>
          </a:p>
        </p:txBody>
      </p:sp>
      <p:sp>
        <p:nvSpPr>
          <p:cNvPr id="3" name="Content Placeholder 2">
            <a:extLst>
              <a:ext uri="{FF2B5EF4-FFF2-40B4-BE49-F238E27FC236}">
                <a16:creationId xmlns:a16="http://schemas.microsoft.com/office/drawing/2014/main" id="{25BD4382-118F-447D-B983-CEDE8C20F037}"/>
              </a:ext>
            </a:extLst>
          </p:cNvPr>
          <p:cNvSpPr>
            <a:spLocks noGrp="1"/>
          </p:cNvSpPr>
          <p:nvPr>
            <p:ph idx="1"/>
          </p:nvPr>
        </p:nvSpPr>
        <p:spPr/>
        <p:txBody>
          <a:bodyPr/>
          <a:lstStyle/>
          <a:p>
            <a:r>
              <a:rPr lang="en-US" sz="2800" dirty="0">
                <a:solidFill>
                  <a:srgbClr val="FF0000"/>
                </a:solidFill>
              </a:rPr>
              <a:t>Resilient &amp; Transformative development</a:t>
            </a:r>
          </a:p>
          <a:p>
            <a:r>
              <a:rPr lang="en-US" sz="2800" dirty="0"/>
              <a:t>Pacific regionalism – CSOs as partner decision makers</a:t>
            </a:r>
          </a:p>
          <a:p>
            <a:r>
              <a:rPr lang="en-US" sz="2800" dirty="0">
                <a:solidFill>
                  <a:srgbClr val="FF0000"/>
                </a:solidFill>
              </a:rPr>
              <a:t>Communication for development</a:t>
            </a:r>
          </a:p>
          <a:p>
            <a:r>
              <a:rPr lang="en-US" sz="2800" dirty="0"/>
              <a:t>Inclusivity - </a:t>
            </a:r>
            <a:r>
              <a:rPr lang="en-US" sz="2800" dirty="0" err="1"/>
              <a:t>PwDisability</a:t>
            </a:r>
            <a:endParaRPr lang="en-US" sz="2800" dirty="0"/>
          </a:p>
          <a:p>
            <a:r>
              <a:rPr lang="en-US" sz="2800" dirty="0">
                <a:solidFill>
                  <a:srgbClr val="FF0000"/>
                </a:solidFill>
              </a:rPr>
              <a:t>Gender, women’s empowerment, gender based violence, women in parliament</a:t>
            </a:r>
          </a:p>
          <a:p>
            <a:endParaRPr lang="en-AU" dirty="0"/>
          </a:p>
        </p:txBody>
      </p:sp>
    </p:spTree>
    <p:extLst>
      <p:ext uri="{BB962C8B-B14F-4D97-AF65-F5344CB8AC3E}">
        <p14:creationId xmlns:p14="http://schemas.microsoft.com/office/powerpoint/2010/main" val="143818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3353"/>
            <a:ext cx="8229600" cy="590931"/>
          </a:xfrm>
        </p:spPr>
        <p:txBody>
          <a:bodyPr/>
          <a:lstStyle/>
          <a:p>
            <a:r>
              <a:rPr lang="en-US" dirty="0"/>
              <a:t>Pacific Island cultural identity</a:t>
            </a:r>
          </a:p>
        </p:txBody>
      </p:sp>
      <p:sp>
        <p:nvSpPr>
          <p:cNvPr id="3" name="Content Placeholder 2"/>
          <p:cNvSpPr>
            <a:spLocks noGrp="1"/>
          </p:cNvSpPr>
          <p:nvPr>
            <p:ph idx="1"/>
          </p:nvPr>
        </p:nvSpPr>
        <p:spPr>
          <a:xfrm>
            <a:off x="1981200" y="1371600"/>
            <a:ext cx="8229600" cy="5181600"/>
          </a:xfrm>
        </p:spPr>
        <p:txBody>
          <a:bodyPr>
            <a:normAutofit/>
          </a:bodyPr>
          <a:lstStyle/>
          <a:p>
            <a:r>
              <a:rPr lang="en-US" sz="2800" dirty="0"/>
              <a:t>What is the Pacific way?</a:t>
            </a:r>
          </a:p>
          <a:p>
            <a:r>
              <a:rPr lang="en-US" sz="2800" b="1" dirty="0">
                <a:solidFill>
                  <a:srgbClr val="FF0000"/>
                </a:solidFill>
              </a:rPr>
              <a:t>Waves of power – Christianity, colonialism &amp; development  - </a:t>
            </a:r>
            <a:r>
              <a:rPr lang="en-US" sz="2800" b="1" i="1" dirty="0">
                <a:solidFill>
                  <a:srgbClr val="FF0000"/>
                </a:solidFill>
              </a:rPr>
              <a:t>how our people are slowly being uprooted by waves of power – PBHRN 2019</a:t>
            </a:r>
            <a:endParaRPr lang="en-US" sz="2800" b="1" dirty="0">
              <a:solidFill>
                <a:srgbClr val="FF0000"/>
              </a:solidFill>
            </a:endParaRPr>
          </a:p>
          <a:p>
            <a:r>
              <a:rPr lang="en-US" sz="2800" dirty="0"/>
              <a:t>Concern about the </a:t>
            </a:r>
            <a:r>
              <a:rPr lang="en-US" sz="2800" dirty="0">
                <a:solidFill>
                  <a:srgbClr val="FF0000"/>
                </a:solidFill>
              </a:rPr>
              <a:t>commercialisation of our cultures and traditions</a:t>
            </a:r>
            <a:r>
              <a:rPr lang="en-US" sz="2800" dirty="0"/>
              <a:t> - Need to do profound research</a:t>
            </a:r>
          </a:p>
          <a:p>
            <a:r>
              <a:rPr lang="en-US" sz="2800" dirty="0"/>
              <a:t>Place of traditional knowledge and wisdom</a:t>
            </a:r>
          </a:p>
          <a:p>
            <a:pPr marL="0" indent="0">
              <a:buNone/>
            </a:pPr>
            <a:endParaRPr lang="en-US" dirty="0"/>
          </a:p>
        </p:txBody>
      </p:sp>
    </p:spTree>
    <p:extLst>
      <p:ext uri="{BB962C8B-B14F-4D97-AF65-F5344CB8AC3E}">
        <p14:creationId xmlns:p14="http://schemas.microsoft.com/office/powerpoint/2010/main" val="185284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29547-07F5-4A86-9018-36461F5CDC23}"/>
              </a:ext>
            </a:extLst>
          </p:cNvPr>
          <p:cNvSpPr>
            <a:spLocks noGrp="1"/>
          </p:cNvSpPr>
          <p:nvPr>
            <p:ph type="title"/>
          </p:nvPr>
        </p:nvSpPr>
        <p:spPr/>
        <p:txBody>
          <a:bodyPr/>
          <a:lstStyle/>
          <a:p>
            <a:r>
              <a:rPr lang="en-AU" dirty="0"/>
              <a:t>Why some Partnerships Don’t work</a:t>
            </a:r>
          </a:p>
        </p:txBody>
      </p:sp>
      <p:sp>
        <p:nvSpPr>
          <p:cNvPr id="3" name="Content Placeholder 2">
            <a:extLst>
              <a:ext uri="{FF2B5EF4-FFF2-40B4-BE49-F238E27FC236}">
                <a16:creationId xmlns:a16="http://schemas.microsoft.com/office/drawing/2014/main" id="{2040E98A-D99F-41D3-A65A-E952BDC9F13B}"/>
              </a:ext>
            </a:extLst>
          </p:cNvPr>
          <p:cNvSpPr>
            <a:spLocks noGrp="1"/>
          </p:cNvSpPr>
          <p:nvPr>
            <p:ph idx="1"/>
          </p:nvPr>
        </p:nvSpPr>
        <p:spPr/>
        <p:txBody>
          <a:bodyPr/>
          <a:lstStyle/>
          <a:p>
            <a:r>
              <a:rPr lang="en-AU" sz="2400" dirty="0"/>
              <a:t>Free, Prior, Informed, Consent (FPIC)</a:t>
            </a:r>
          </a:p>
          <a:p>
            <a:r>
              <a:rPr lang="en-AU" sz="2400" dirty="0"/>
              <a:t>UNDRIP to be Advocated and Ratified by PICs as NZ</a:t>
            </a:r>
          </a:p>
          <a:p>
            <a:r>
              <a:rPr lang="en-AU" sz="2400" dirty="0"/>
              <a:t>Seek NZ to Revitalise the Graduate Certificate in Non-for-Profit Program (formerly with UNITEC)</a:t>
            </a:r>
          </a:p>
          <a:p>
            <a:r>
              <a:rPr lang="en-AU" sz="2400" dirty="0"/>
              <a:t>Human Rights Violations</a:t>
            </a:r>
          </a:p>
          <a:p>
            <a:endParaRPr lang="en-AU" sz="2400" dirty="0"/>
          </a:p>
        </p:txBody>
      </p:sp>
    </p:spTree>
    <p:extLst>
      <p:ext uri="{BB962C8B-B14F-4D97-AF65-F5344CB8AC3E}">
        <p14:creationId xmlns:p14="http://schemas.microsoft.com/office/powerpoint/2010/main" val="379141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610600" cy="914400"/>
          </a:xfrm>
        </p:spPr>
        <p:txBody>
          <a:bodyPr>
            <a:normAutofit fontScale="90000"/>
          </a:bodyPr>
          <a:lstStyle/>
          <a:p>
            <a:r>
              <a:rPr lang="en-US" dirty="0"/>
              <a:t>Pacific Regionalism - A Geopolitical analysis </a:t>
            </a:r>
          </a:p>
        </p:txBody>
      </p:sp>
      <p:sp>
        <p:nvSpPr>
          <p:cNvPr id="3" name="Content Placeholder 2"/>
          <p:cNvSpPr>
            <a:spLocks noGrp="1"/>
          </p:cNvSpPr>
          <p:nvPr>
            <p:ph idx="1"/>
          </p:nvPr>
        </p:nvSpPr>
        <p:spPr>
          <a:xfrm>
            <a:off x="187172" y="1066800"/>
            <a:ext cx="5485660" cy="5638800"/>
          </a:xfrm>
        </p:spPr>
        <p:txBody>
          <a:bodyPr>
            <a:noAutofit/>
          </a:bodyPr>
          <a:lstStyle/>
          <a:p>
            <a:r>
              <a:rPr lang="en-US" sz="2400" dirty="0"/>
              <a:t>Asia-Pacific Century</a:t>
            </a:r>
          </a:p>
          <a:p>
            <a:r>
              <a:rPr lang="en-US" sz="2400" dirty="0"/>
              <a:t>The Rise of China  as an economic power </a:t>
            </a:r>
          </a:p>
          <a:p>
            <a:r>
              <a:rPr lang="en-US" sz="2400" dirty="0"/>
              <a:t>US military build up in the Northern Pacific</a:t>
            </a:r>
          </a:p>
          <a:p>
            <a:r>
              <a:rPr lang="en-US" sz="2400" dirty="0"/>
              <a:t>US-China Rivalry for influence in the Pacific</a:t>
            </a:r>
          </a:p>
          <a:p>
            <a:r>
              <a:rPr lang="en-US" sz="2400" dirty="0"/>
              <a:t>America’s Pacific Century, 2011 – the Pacific Pivot</a:t>
            </a:r>
          </a:p>
          <a:p>
            <a:r>
              <a:rPr lang="en-US" sz="2400" dirty="0"/>
              <a:t>Defending Australia in the Asia Pacific Century: Force 2030 - </a:t>
            </a:r>
            <a:r>
              <a:rPr lang="en-US" sz="2400" dirty="0" err="1"/>
              <a:t>Defence</a:t>
            </a:r>
            <a:r>
              <a:rPr lang="en-US" sz="2400" dirty="0"/>
              <a:t> White Paper </a:t>
            </a:r>
          </a:p>
          <a:p>
            <a:endParaRPr lang="en-US" sz="2400" dirty="0"/>
          </a:p>
        </p:txBody>
      </p:sp>
      <p:sp>
        <p:nvSpPr>
          <p:cNvPr id="4" name="Content Placeholder 2">
            <a:extLst>
              <a:ext uri="{FF2B5EF4-FFF2-40B4-BE49-F238E27FC236}">
                <a16:creationId xmlns:a16="http://schemas.microsoft.com/office/drawing/2014/main" id="{067FFC7C-6F5F-4C4D-BC1B-897BDEA6D342}"/>
              </a:ext>
            </a:extLst>
          </p:cNvPr>
          <p:cNvSpPr txBox="1">
            <a:spLocks/>
          </p:cNvSpPr>
          <p:nvPr/>
        </p:nvSpPr>
        <p:spPr>
          <a:xfrm>
            <a:off x="5630661" y="1066800"/>
            <a:ext cx="6374167" cy="56388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1200"/>
              </a:spcAft>
              <a:buFont typeface="Arial" panose="020B0604020202020204" pitchFamily="34" charset="0"/>
              <a:buChar char="•"/>
              <a:defRPr sz="1800" b="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600"/>
              </a:spcBef>
              <a:spcAft>
                <a:spcPts val="1200"/>
              </a:spcAft>
              <a:buFont typeface="Arial" panose="020B0604020202020204" pitchFamily="34" charset="0"/>
              <a:buChar char="•"/>
              <a:defRPr sz="1600" b="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400" b="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Decline of Australia/NZ big brother colonial influence – Indo-Pacific region</a:t>
            </a:r>
          </a:p>
          <a:p>
            <a:r>
              <a:rPr lang="en-US" sz="2400" dirty="0"/>
              <a:t>Look North – China, Russia, North Korea, Georgia and Open Door foreign policy</a:t>
            </a:r>
          </a:p>
          <a:p>
            <a:r>
              <a:rPr lang="en-US" sz="2400" dirty="0"/>
              <a:t>MSG – West Papua vs Indonesia</a:t>
            </a:r>
          </a:p>
          <a:p>
            <a:r>
              <a:rPr lang="en-US" sz="2400" dirty="0"/>
              <a:t>PIDF – Fiji push out of Aust./NZ dominated PIF</a:t>
            </a:r>
          </a:p>
          <a:p>
            <a:r>
              <a:rPr lang="en-US" sz="2400" dirty="0"/>
              <a:t>PIF - Review of Pacific Plan &amp; inclusion of NSAs</a:t>
            </a:r>
          </a:p>
        </p:txBody>
      </p:sp>
    </p:spTree>
    <p:extLst>
      <p:ext uri="{BB962C8B-B14F-4D97-AF65-F5344CB8AC3E}">
        <p14:creationId xmlns:p14="http://schemas.microsoft.com/office/powerpoint/2010/main" val="143742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1453"/>
            <a:ext cx="8229600" cy="590931"/>
          </a:xfrm>
        </p:spPr>
        <p:txBody>
          <a:bodyPr/>
          <a:lstStyle/>
          <a:p>
            <a:r>
              <a:rPr lang="en-US" dirty="0"/>
              <a:t>PRNGO Alliance</a:t>
            </a:r>
          </a:p>
        </p:txBody>
      </p:sp>
      <p:sp>
        <p:nvSpPr>
          <p:cNvPr id="3" name="Content Placeholder 2"/>
          <p:cNvSpPr>
            <a:spLocks noGrp="1"/>
          </p:cNvSpPr>
          <p:nvPr>
            <p:ph idx="1"/>
          </p:nvPr>
        </p:nvSpPr>
        <p:spPr>
          <a:xfrm>
            <a:off x="1207363" y="1066801"/>
            <a:ext cx="9003437" cy="5529308"/>
          </a:xfrm>
        </p:spPr>
        <p:txBody>
          <a:bodyPr>
            <a:normAutofit lnSpcReduction="10000"/>
          </a:bodyPr>
          <a:lstStyle/>
          <a:p>
            <a:r>
              <a:rPr lang="en-US" sz="2400" b="1" dirty="0"/>
              <a:t>The Oceanus Agenda:</a:t>
            </a:r>
          </a:p>
          <a:p>
            <a:pPr lvl="1">
              <a:buFont typeface="Arial" panose="020B0604020202020204" pitchFamily="34" charset="0"/>
              <a:buChar char="•"/>
            </a:pPr>
            <a:r>
              <a:rPr lang="en-US" sz="2400" dirty="0"/>
              <a:t>Self Determination – West Papua and Others</a:t>
            </a:r>
          </a:p>
          <a:p>
            <a:pPr lvl="1">
              <a:buFont typeface="Arial" panose="020B0604020202020204" pitchFamily="34" charset="0"/>
              <a:buChar char="•"/>
            </a:pPr>
            <a:r>
              <a:rPr lang="en-US" sz="2400" dirty="0"/>
              <a:t>Self Determination – Disability</a:t>
            </a:r>
          </a:p>
          <a:p>
            <a:pPr lvl="1">
              <a:buFont typeface="Arial" panose="020B0604020202020204" pitchFamily="34" charset="0"/>
              <a:buChar char="•"/>
            </a:pPr>
            <a:r>
              <a:rPr lang="en-US" sz="2400" dirty="0"/>
              <a:t>Gender Equality &amp; Empowerment of women</a:t>
            </a:r>
          </a:p>
          <a:p>
            <a:pPr lvl="1">
              <a:buFont typeface="Arial" panose="020B0604020202020204" pitchFamily="34" charset="0"/>
              <a:buChar char="•"/>
            </a:pPr>
            <a:r>
              <a:rPr lang="en-US" sz="2400" dirty="0"/>
              <a:t>Development Options – Extractive Industries, Deep Sea Mining, Fishing, </a:t>
            </a:r>
          </a:p>
          <a:p>
            <a:pPr lvl="1">
              <a:buFont typeface="Arial" panose="020B0604020202020204" pitchFamily="34" charset="0"/>
              <a:buChar char="•"/>
            </a:pPr>
            <a:r>
              <a:rPr lang="en-US" sz="2400" dirty="0"/>
              <a:t>Rethinking  Development – restructure governance systems / aid and development (we don’t need aid, we need dignity</a:t>
            </a:r>
          </a:p>
          <a:p>
            <a:pPr lvl="1">
              <a:buFont typeface="Arial" panose="020B0604020202020204" pitchFamily="34" charset="0"/>
              <a:buChar char="•"/>
            </a:pPr>
            <a:r>
              <a:rPr lang="en-US" sz="2400" dirty="0"/>
              <a:t>Exodus Formation Series – Rethinking the Household of God</a:t>
            </a:r>
          </a:p>
          <a:p>
            <a:pPr lvl="1"/>
            <a:endParaRPr lang="en-US" dirty="0"/>
          </a:p>
        </p:txBody>
      </p:sp>
    </p:spTree>
    <p:extLst>
      <p:ext uri="{BB962C8B-B14F-4D97-AF65-F5344CB8AC3E}">
        <p14:creationId xmlns:p14="http://schemas.microsoft.com/office/powerpoint/2010/main" val="283791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a:t>Next Generation leadership</a:t>
            </a:r>
          </a:p>
        </p:txBody>
      </p:sp>
      <p:sp>
        <p:nvSpPr>
          <p:cNvPr id="3" name="Content Placeholder 2"/>
          <p:cNvSpPr>
            <a:spLocks noGrp="1"/>
          </p:cNvSpPr>
          <p:nvPr>
            <p:ph idx="1"/>
          </p:nvPr>
        </p:nvSpPr>
        <p:spPr>
          <a:xfrm>
            <a:off x="1981200" y="1066800"/>
            <a:ext cx="8229600" cy="5334000"/>
          </a:xfrm>
        </p:spPr>
        <p:txBody>
          <a:bodyPr>
            <a:normAutofit/>
          </a:bodyPr>
          <a:lstStyle/>
          <a:p>
            <a:r>
              <a:rPr lang="en-US" sz="2400" dirty="0"/>
              <a:t>Involvement in post conflict processes and conversations - Training in the political agenda</a:t>
            </a:r>
          </a:p>
          <a:p>
            <a:r>
              <a:rPr lang="en-US" sz="2400" dirty="0"/>
              <a:t>Structured nurturing, mentoring, twinning to be agents of change – succession planning</a:t>
            </a:r>
          </a:p>
          <a:p>
            <a:r>
              <a:rPr lang="en-US" sz="2400" dirty="0"/>
              <a:t>Focus on 10-14 year olds</a:t>
            </a:r>
          </a:p>
          <a:p>
            <a:r>
              <a:rPr lang="en-US" sz="2400" dirty="0"/>
              <a:t>Youth employment a priority – need a practical approach</a:t>
            </a:r>
          </a:p>
          <a:p>
            <a:r>
              <a:rPr lang="en-US" sz="2400" dirty="0"/>
              <a:t>Link with provincial youth leaders</a:t>
            </a:r>
          </a:p>
          <a:p>
            <a:r>
              <a:rPr lang="en-US" sz="2400" dirty="0"/>
              <a:t>Resourced plan to shape a young person’s life</a:t>
            </a:r>
          </a:p>
          <a:p>
            <a:r>
              <a:rPr lang="en-US" sz="2400" dirty="0"/>
              <a:t>Building a cadre of critical thinkers</a:t>
            </a:r>
          </a:p>
        </p:txBody>
      </p:sp>
    </p:spTree>
    <p:extLst>
      <p:ext uri="{BB962C8B-B14F-4D97-AF65-F5344CB8AC3E}">
        <p14:creationId xmlns:p14="http://schemas.microsoft.com/office/powerpoint/2010/main" val="291674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a:lstStyle/>
          <a:p>
            <a:r>
              <a:rPr lang="en-US" dirty="0"/>
              <a:t>Who Is PIANGO</a:t>
            </a:r>
            <a:endParaRPr lang="en-GB" dirty="0"/>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5" y="1463040"/>
            <a:ext cx="11511906" cy="4770098"/>
          </a:xfrm>
        </p:spPr>
        <p:txBody>
          <a:bodyPr/>
          <a:lstStyle/>
          <a:p>
            <a:pPr marL="609600" indent="-609600">
              <a:buFont typeface="Wingdings" pitchFamily="2" charset="2"/>
              <a:buNone/>
            </a:pPr>
            <a:r>
              <a:rPr lang="en-US" dirty="0"/>
              <a:t>The Pacific Islands Association of NGOs (PIANGO) is </a:t>
            </a:r>
            <a:r>
              <a:rPr lang="en-US" dirty="0">
                <a:latin typeface="Arial Black" pitchFamily="34" charset="0"/>
              </a:rPr>
              <a:t>:</a:t>
            </a:r>
          </a:p>
          <a:p>
            <a:pPr marL="609600" indent="-609600"/>
            <a:r>
              <a:rPr lang="en-US" dirty="0"/>
              <a:t>A regional </a:t>
            </a:r>
            <a:r>
              <a:rPr lang="en-US" dirty="0">
                <a:latin typeface="Arial Black" pitchFamily="34" charset="0"/>
              </a:rPr>
              <a:t>network</a:t>
            </a:r>
            <a:r>
              <a:rPr lang="en-US" dirty="0"/>
              <a:t> of national umbrella NGOs and national focal points or coordinating bodies known as National Liaison Units (NLUs) in 21 Pacific Island countries and territories.  </a:t>
            </a:r>
          </a:p>
          <a:p>
            <a:pPr marL="609600" indent="-609600"/>
            <a:r>
              <a:rPr lang="en-US" dirty="0"/>
              <a:t>A regional  </a:t>
            </a:r>
            <a:r>
              <a:rPr lang="en-US" dirty="0">
                <a:latin typeface="Arial Black" pitchFamily="34" charset="0"/>
              </a:rPr>
              <a:t>umbrella platform</a:t>
            </a:r>
            <a:r>
              <a:rPr lang="en-US" dirty="0"/>
              <a:t> of 23 national umbrella NGOs, each has average of 60 members – over 1,000 local NGOs</a:t>
            </a:r>
          </a:p>
          <a:p>
            <a:pPr marL="609600" indent="-609600"/>
            <a:r>
              <a:rPr lang="en-US" dirty="0"/>
              <a:t>A </a:t>
            </a:r>
            <a:r>
              <a:rPr lang="en-US" dirty="0">
                <a:latin typeface="Arial Black" pitchFamily="34" charset="0"/>
              </a:rPr>
              <a:t>common voice</a:t>
            </a:r>
            <a:r>
              <a:rPr lang="en-US" dirty="0"/>
              <a:t> of Pacific National NGOs at regional and international fora</a:t>
            </a:r>
          </a:p>
          <a:p>
            <a:pPr marL="609600" indent="-609600"/>
            <a:r>
              <a:rPr lang="en-US" dirty="0"/>
              <a:t>The </a:t>
            </a:r>
            <a:r>
              <a:rPr lang="en-US" dirty="0">
                <a:latin typeface="Arial Black" pitchFamily="34" charset="0"/>
              </a:rPr>
              <a:t>collective action</a:t>
            </a:r>
            <a:r>
              <a:rPr lang="en-US" dirty="0"/>
              <a:t> of Pacific Umbrella NGOs to respond to priority regional and global concerns</a:t>
            </a:r>
          </a:p>
          <a:p>
            <a:endParaRPr lang="en-GB" dirty="0"/>
          </a:p>
        </p:txBody>
      </p:sp>
      <p:pic>
        <p:nvPicPr>
          <p:cNvPr id="4" name="Picture Placeholder 8" descr="Slide image placeholder">
            <a:extLst>
              <a:ext uri="{FF2B5EF4-FFF2-40B4-BE49-F238E27FC236}">
                <a16:creationId xmlns:a16="http://schemas.microsoft.com/office/drawing/2014/main" id="{543E62D3-D9FC-4DC3-8164-9E7517A323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4738687"/>
            <a:ext cx="12192000" cy="2119313"/>
          </a:xfrm>
          <a:prstGeom prst="rect">
            <a:avLst/>
          </a:prstGeom>
        </p:spPr>
      </p:pic>
    </p:spTree>
    <p:extLst>
      <p:ext uri="{BB962C8B-B14F-4D97-AF65-F5344CB8AC3E}">
        <p14:creationId xmlns:p14="http://schemas.microsoft.com/office/powerpoint/2010/main" val="2244405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US" dirty="0"/>
              <a:t>Gender and Women’s Development</a:t>
            </a:r>
          </a:p>
        </p:txBody>
      </p:sp>
      <p:sp>
        <p:nvSpPr>
          <p:cNvPr id="3" name="Content Placeholder 2"/>
          <p:cNvSpPr>
            <a:spLocks noGrp="1"/>
          </p:cNvSpPr>
          <p:nvPr>
            <p:ph idx="1"/>
          </p:nvPr>
        </p:nvSpPr>
        <p:spPr>
          <a:xfrm>
            <a:off x="1981200" y="1066801"/>
            <a:ext cx="8229600" cy="5059363"/>
          </a:xfrm>
        </p:spPr>
        <p:txBody>
          <a:bodyPr>
            <a:normAutofit lnSpcReduction="10000"/>
          </a:bodyPr>
          <a:lstStyle/>
          <a:p>
            <a:r>
              <a:rPr lang="en-US" sz="2400" dirty="0"/>
              <a:t>Failure of economic models, need to begin in the home</a:t>
            </a:r>
          </a:p>
          <a:p>
            <a:r>
              <a:rPr lang="en-US" sz="2400" dirty="0"/>
              <a:t>Recognise women at the heart and seed of development. Recognise women as development agents to bring sustainable development in the home</a:t>
            </a:r>
          </a:p>
          <a:p>
            <a:r>
              <a:rPr lang="en-US" sz="2400" dirty="0"/>
              <a:t>Sustainable quality of life and justice in each home</a:t>
            </a:r>
          </a:p>
          <a:p>
            <a:r>
              <a:rPr lang="en-US" sz="2400" dirty="0"/>
              <a:t>Focusing on the smallest, dynamic development agent</a:t>
            </a:r>
          </a:p>
          <a:p>
            <a:r>
              <a:rPr lang="en-US" sz="2400" dirty="0"/>
              <a:t>Need to engage both men and women – how to empower both</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n-US" dirty="0"/>
              <a:t>Features – of the Pacific we Want</a:t>
            </a:r>
          </a:p>
        </p:txBody>
      </p:sp>
      <p:sp>
        <p:nvSpPr>
          <p:cNvPr id="3" name="Content Placeholder 2"/>
          <p:cNvSpPr>
            <a:spLocks noGrp="1"/>
          </p:cNvSpPr>
          <p:nvPr>
            <p:ph idx="1"/>
          </p:nvPr>
        </p:nvSpPr>
        <p:spPr>
          <a:xfrm>
            <a:off x="2133600" y="823118"/>
            <a:ext cx="8009744" cy="5653882"/>
          </a:xfrm>
        </p:spPr>
        <p:txBody>
          <a:bodyPr>
            <a:normAutofit lnSpcReduction="10000"/>
          </a:bodyPr>
          <a:lstStyle/>
          <a:p>
            <a:r>
              <a:rPr lang="en-US" sz="2000" dirty="0"/>
              <a:t>Different vakas, ONE direction</a:t>
            </a:r>
          </a:p>
          <a:p>
            <a:r>
              <a:rPr lang="en-US" sz="2000" dirty="0"/>
              <a:t>Inclusive</a:t>
            </a:r>
          </a:p>
          <a:p>
            <a:r>
              <a:rPr lang="en-US" sz="2000" dirty="0"/>
              <a:t>Solidarity </a:t>
            </a:r>
          </a:p>
          <a:p>
            <a:r>
              <a:rPr lang="en-US" sz="2000" dirty="0"/>
              <a:t>Bottom up</a:t>
            </a:r>
          </a:p>
          <a:p>
            <a:r>
              <a:rPr lang="en-US" sz="2000" dirty="0"/>
              <a:t>Diversity</a:t>
            </a:r>
          </a:p>
          <a:p>
            <a:r>
              <a:rPr lang="en-US" sz="2000" dirty="0"/>
              <a:t>“The village knows best”</a:t>
            </a:r>
          </a:p>
          <a:p>
            <a:r>
              <a:rPr lang="en-US" sz="2000" dirty="0"/>
              <a:t>Ownership of this journey</a:t>
            </a:r>
          </a:p>
          <a:p>
            <a:r>
              <a:rPr lang="en-US" sz="2000" dirty="0"/>
              <a:t>Justice – </a:t>
            </a:r>
            <a:r>
              <a:rPr lang="en-US" sz="2000" i="1" dirty="0"/>
              <a:t>leadership of justice &amp; peace is </a:t>
            </a:r>
            <a:r>
              <a:rPr lang="en-US" sz="2000" i="1" u="sng" dirty="0"/>
              <a:t>accountable</a:t>
            </a:r>
            <a:r>
              <a:rPr lang="en-US" sz="2000" i="1" dirty="0"/>
              <a:t> to the people and to God</a:t>
            </a:r>
          </a:p>
          <a:p>
            <a:r>
              <a:rPr lang="en-US" sz="2000" dirty="0"/>
              <a:t>Human rights based – state breaches, intrusions, abuses </a:t>
            </a:r>
          </a:p>
          <a:p>
            <a:r>
              <a:rPr lang="en-US" sz="2000" dirty="0"/>
              <a:t>Resilient development</a:t>
            </a:r>
          </a:p>
          <a:p>
            <a:endParaRPr lang="en-US" dirty="0"/>
          </a:p>
          <a:p>
            <a:endParaRPr lang="en-US" dirty="0"/>
          </a:p>
        </p:txBody>
      </p:sp>
    </p:spTree>
    <p:extLst>
      <p:ext uri="{BB962C8B-B14F-4D97-AF65-F5344CB8AC3E}">
        <p14:creationId xmlns:p14="http://schemas.microsoft.com/office/powerpoint/2010/main" val="3623525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a:t>Next steps</a:t>
            </a:r>
          </a:p>
        </p:txBody>
      </p:sp>
      <p:sp>
        <p:nvSpPr>
          <p:cNvPr id="3" name="Content Placeholder 2"/>
          <p:cNvSpPr>
            <a:spLocks noGrp="1"/>
          </p:cNvSpPr>
          <p:nvPr>
            <p:ph idx="1"/>
          </p:nvPr>
        </p:nvSpPr>
        <p:spPr>
          <a:xfrm>
            <a:off x="1981200" y="838200"/>
            <a:ext cx="8229600" cy="5638800"/>
          </a:xfrm>
        </p:spPr>
        <p:txBody>
          <a:bodyPr>
            <a:normAutofit lnSpcReduction="10000"/>
          </a:bodyPr>
          <a:lstStyle/>
          <a:p>
            <a:r>
              <a:rPr lang="en-US" sz="2400" b="1" dirty="0"/>
              <a:t>Pracademic</a:t>
            </a:r>
            <a:r>
              <a:rPr lang="en-US" sz="2400" dirty="0"/>
              <a:t> partnership with USP/NZ Academic Institution (</a:t>
            </a:r>
            <a:r>
              <a:rPr lang="en-US" sz="2400" dirty="0" err="1"/>
              <a:t>NfP</a:t>
            </a:r>
            <a:r>
              <a:rPr lang="en-US" sz="2400" dirty="0"/>
              <a:t>)</a:t>
            </a:r>
          </a:p>
          <a:p>
            <a:r>
              <a:rPr lang="en-US" sz="2400" dirty="0"/>
              <a:t>Sub-regional conversations -</a:t>
            </a:r>
            <a:r>
              <a:rPr lang="en-US" sz="2400" b="1" dirty="0"/>
              <a:t>Micronesian (Guam) Melanesian (Solomon Islands), Polynesian</a:t>
            </a:r>
            <a:r>
              <a:rPr lang="en-US" sz="2400" dirty="0"/>
              <a:t> (Samoa/Cooks) –</a:t>
            </a:r>
          </a:p>
          <a:p>
            <a:r>
              <a:rPr lang="en-US" sz="2400" dirty="0"/>
              <a:t>Regional &amp; National Women/Youth sector dialogue</a:t>
            </a:r>
          </a:p>
          <a:p>
            <a:r>
              <a:rPr lang="en-US" sz="2400" dirty="0"/>
              <a:t>Ongoing PIANGO/PRNGO partnership with others</a:t>
            </a:r>
          </a:p>
          <a:p>
            <a:r>
              <a:rPr lang="en-US" sz="2400" dirty="0"/>
              <a:t>Develop innovative Next Generation leadership </a:t>
            </a:r>
            <a:r>
              <a:rPr lang="en-US" sz="2400" dirty="0" err="1"/>
              <a:t>programme</a:t>
            </a:r>
            <a:r>
              <a:rPr lang="en-US" sz="2400" dirty="0"/>
              <a:t> </a:t>
            </a:r>
          </a:p>
          <a:p>
            <a:r>
              <a:rPr lang="en-US" sz="2400" dirty="0"/>
              <a:t>Dialogue with Faith/church leaders; explore and articulate common values across religions – how to support young leaders in their faith journey/ traditional leaders</a:t>
            </a:r>
          </a:p>
        </p:txBody>
      </p:sp>
    </p:spTree>
    <p:extLst>
      <p:ext uri="{BB962C8B-B14F-4D97-AF65-F5344CB8AC3E}">
        <p14:creationId xmlns:p14="http://schemas.microsoft.com/office/powerpoint/2010/main" val="38456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641C-A880-4272-B594-4DC39A1E58EF}"/>
              </a:ext>
            </a:extLst>
          </p:cNvPr>
          <p:cNvSpPr>
            <a:spLocks noGrp="1"/>
          </p:cNvSpPr>
          <p:nvPr>
            <p:ph type="title"/>
          </p:nvPr>
        </p:nvSpPr>
        <p:spPr/>
        <p:txBody>
          <a:bodyPr>
            <a:normAutofit/>
          </a:bodyPr>
          <a:lstStyle/>
          <a:p>
            <a:r>
              <a:rPr lang="en-AU" dirty="0"/>
              <a:t>Transition Plan to Council April 2020</a:t>
            </a:r>
          </a:p>
        </p:txBody>
      </p:sp>
      <p:pic>
        <p:nvPicPr>
          <p:cNvPr id="4" name="Content Placeholder 3">
            <a:extLst>
              <a:ext uri="{FF2B5EF4-FFF2-40B4-BE49-F238E27FC236}">
                <a16:creationId xmlns:a16="http://schemas.microsoft.com/office/drawing/2014/main" id="{D30B2BFE-94AC-474C-87ED-51C0350A5E3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17638"/>
            <a:ext cx="8991600" cy="5440362"/>
          </a:xfrm>
          <a:prstGeom prst="rect">
            <a:avLst/>
          </a:prstGeom>
          <a:noFill/>
          <a:ln>
            <a:noFill/>
          </a:ln>
        </p:spPr>
      </p:pic>
    </p:spTree>
    <p:extLst>
      <p:ext uri="{BB962C8B-B14F-4D97-AF65-F5344CB8AC3E}">
        <p14:creationId xmlns:p14="http://schemas.microsoft.com/office/powerpoint/2010/main" val="756712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6CBB-CC68-49DB-B1A9-EE1B78E1D849}"/>
              </a:ext>
            </a:extLst>
          </p:cNvPr>
          <p:cNvSpPr>
            <a:spLocks noGrp="1"/>
          </p:cNvSpPr>
          <p:nvPr>
            <p:ph type="title"/>
          </p:nvPr>
        </p:nvSpPr>
        <p:spPr/>
        <p:txBody>
          <a:bodyPr/>
          <a:lstStyle/>
          <a:p>
            <a:r>
              <a:rPr lang="en-AU" dirty="0"/>
              <a:t>PIANGO +</a:t>
            </a:r>
          </a:p>
        </p:txBody>
      </p:sp>
      <p:pic>
        <p:nvPicPr>
          <p:cNvPr id="4" name="Content Placeholder 3">
            <a:extLst>
              <a:ext uri="{FF2B5EF4-FFF2-40B4-BE49-F238E27FC236}">
                <a16:creationId xmlns:a16="http://schemas.microsoft.com/office/drawing/2014/main" id="{541F3AB3-3DD6-4EE7-A929-155EC3D9EC45}"/>
              </a:ext>
            </a:extLst>
          </p:cNvPr>
          <p:cNvPicPr>
            <a:picLocks noGrp="1"/>
          </p:cNvPicPr>
          <p:nvPr>
            <p:ph idx="1"/>
          </p:nvPr>
        </p:nvPicPr>
        <p:blipFill>
          <a:blip r:embed="rId2"/>
          <a:stretch>
            <a:fillRect/>
          </a:stretch>
        </p:blipFill>
        <p:spPr>
          <a:xfrm>
            <a:off x="1532056" y="1295400"/>
            <a:ext cx="9135944" cy="5562600"/>
          </a:xfrm>
          <a:prstGeom prst="rect">
            <a:avLst/>
          </a:prstGeom>
        </p:spPr>
      </p:pic>
    </p:spTree>
    <p:extLst>
      <p:ext uri="{BB962C8B-B14F-4D97-AF65-F5344CB8AC3E}">
        <p14:creationId xmlns:p14="http://schemas.microsoft.com/office/powerpoint/2010/main" val="3495931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FAA1-2538-49CA-A85E-24BDF50EDE2D}"/>
              </a:ext>
            </a:extLst>
          </p:cNvPr>
          <p:cNvSpPr>
            <a:spLocks noGrp="1"/>
          </p:cNvSpPr>
          <p:nvPr>
            <p:ph type="title"/>
          </p:nvPr>
        </p:nvSpPr>
        <p:spPr>
          <a:xfrm>
            <a:off x="446314" y="500215"/>
            <a:ext cx="11174186" cy="813680"/>
          </a:xfrm>
        </p:spPr>
        <p:txBody>
          <a:bodyPr>
            <a:normAutofit fontScale="90000"/>
          </a:bodyPr>
          <a:lstStyle/>
          <a:p>
            <a:pPr algn="ctr"/>
            <a:r>
              <a:rPr lang="en-AU" b="1" i="1" dirty="0"/>
              <a:t>Strategy Activities for the Transition Plan and Road to Council  2020</a:t>
            </a:r>
            <a:endParaRPr lang="en-AU" dirty="0"/>
          </a:p>
        </p:txBody>
      </p:sp>
      <p:sp>
        <p:nvSpPr>
          <p:cNvPr id="3" name="Content Placeholder 2">
            <a:extLst>
              <a:ext uri="{FF2B5EF4-FFF2-40B4-BE49-F238E27FC236}">
                <a16:creationId xmlns:a16="http://schemas.microsoft.com/office/drawing/2014/main" id="{EB6C8D01-25BF-4346-8631-4419A897FFCE}"/>
              </a:ext>
            </a:extLst>
          </p:cNvPr>
          <p:cNvSpPr>
            <a:spLocks noGrp="1"/>
          </p:cNvSpPr>
          <p:nvPr>
            <p:ph idx="1"/>
          </p:nvPr>
        </p:nvSpPr>
        <p:spPr>
          <a:xfrm>
            <a:off x="2177461" y="1587687"/>
            <a:ext cx="8030935" cy="4770098"/>
          </a:xfrm>
        </p:spPr>
        <p:txBody>
          <a:bodyPr/>
          <a:lstStyle/>
          <a:p>
            <a:pPr lvl="0"/>
            <a:r>
              <a:rPr lang="en-AU" sz="2400" dirty="0"/>
              <a:t>Conceptualise the PIANGO 2030</a:t>
            </a:r>
          </a:p>
          <a:p>
            <a:pPr lvl="0"/>
            <a:r>
              <a:rPr lang="en-AU" sz="2400" dirty="0"/>
              <a:t>Socialising the Strategy in perspectives of the SDGs, Blue Pacific, Business and Human Rights, Self-Determination etc.</a:t>
            </a:r>
          </a:p>
          <a:p>
            <a:pPr lvl="0"/>
            <a:r>
              <a:rPr lang="en-AU" sz="2400" dirty="0"/>
              <a:t>Consultation with Board, NLUs and other stakeholders</a:t>
            </a:r>
          </a:p>
          <a:p>
            <a:pPr lvl="0"/>
            <a:r>
              <a:rPr lang="en-AU" sz="2400" dirty="0"/>
              <a:t>Design of the next </a:t>
            </a:r>
            <a:r>
              <a:rPr lang="en-AU" sz="2400" dirty="0" err="1"/>
              <a:t>BfdW</a:t>
            </a:r>
            <a:r>
              <a:rPr lang="en-AU" sz="2400" dirty="0"/>
              <a:t> proposal</a:t>
            </a:r>
          </a:p>
          <a:p>
            <a:pPr lvl="0"/>
            <a:r>
              <a:rPr lang="en-AU" sz="2400" dirty="0"/>
              <a:t>Prepare for Council</a:t>
            </a:r>
          </a:p>
          <a:p>
            <a:endParaRPr lang="en-AU" dirty="0"/>
          </a:p>
        </p:txBody>
      </p:sp>
    </p:spTree>
    <p:extLst>
      <p:ext uri="{BB962C8B-B14F-4D97-AF65-F5344CB8AC3E}">
        <p14:creationId xmlns:p14="http://schemas.microsoft.com/office/powerpoint/2010/main" val="941922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8DB1-7276-472F-8FAC-DC867DB9FF59}"/>
              </a:ext>
            </a:extLst>
          </p:cNvPr>
          <p:cNvSpPr>
            <a:spLocks noGrp="1"/>
          </p:cNvSpPr>
          <p:nvPr>
            <p:ph type="title"/>
          </p:nvPr>
        </p:nvSpPr>
        <p:spPr/>
        <p:txBody>
          <a:bodyPr/>
          <a:lstStyle/>
          <a:p>
            <a:r>
              <a:rPr lang="en-AU" b="1" dirty="0"/>
              <a:t>PIANGO 2030 Strategic Direction</a:t>
            </a:r>
            <a:endParaRPr lang="en-AU" dirty="0"/>
          </a:p>
        </p:txBody>
      </p:sp>
      <p:sp>
        <p:nvSpPr>
          <p:cNvPr id="3" name="Content Placeholder 2">
            <a:extLst>
              <a:ext uri="{FF2B5EF4-FFF2-40B4-BE49-F238E27FC236}">
                <a16:creationId xmlns:a16="http://schemas.microsoft.com/office/drawing/2014/main" id="{969FB61C-1121-41E4-91BA-FC6728E70561}"/>
              </a:ext>
            </a:extLst>
          </p:cNvPr>
          <p:cNvSpPr>
            <a:spLocks noGrp="1"/>
          </p:cNvSpPr>
          <p:nvPr>
            <p:ph idx="1"/>
          </p:nvPr>
        </p:nvSpPr>
        <p:spPr/>
        <p:txBody>
          <a:bodyPr>
            <a:normAutofit/>
          </a:bodyPr>
          <a:lstStyle/>
          <a:p>
            <a:pPr lvl="0"/>
            <a:r>
              <a:rPr lang="en-AU" dirty="0"/>
              <a:t>HR policy</a:t>
            </a:r>
          </a:p>
          <a:p>
            <a:pPr lvl="0"/>
            <a:r>
              <a:rPr lang="en-AU" dirty="0"/>
              <a:t>Finance policy</a:t>
            </a:r>
          </a:p>
          <a:p>
            <a:pPr lvl="0"/>
            <a:r>
              <a:rPr lang="en-AU" dirty="0"/>
              <a:t>Communication Strategy</a:t>
            </a:r>
          </a:p>
          <a:p>
            <a:pPr lvl="0"/>
            <a:r>
              <a:rPr lang="en-AU" dirty="0"/>
              <a:t>CSO leadership strengthening strategy</a:t>
            </a:r>
          </a:p>
          <a:p>
            <a:pPr lvl="0"/>
            <a:r>
              <a:rPr lang="en-AU" dirty="0"/>
              <a:t>CSO Accountability mechanism – Code</a:t>
            </a:r>
          </a:p>
          <a:p>
            <a:pPr lvl="0"/>
            <a:r>
              <a:rPr lang="en-AU" dirty="0"/>
              <a:t>Partnership/Engagement Strategy</a:t>
            </a:r>
          </a:p>
          <a:p>
            <a:pPr lvl="0"/>
            <a:r>
              <a:rPr lang="en-AU" dirty="0"/>
              <a:t>Research Strategy</a:t>
            </a:r>
          </a:p>
          <a:p>
            <a:pPr lvl="0"/>
            <a:r>
              <a:rPr lang="en-AU" dirty="0"/>
              <a:t>Organisational structure and Salary scale</a:t>
            </a:r>
          </a:p>
          <a:p>
            <a:endParaRPr lang="en-AU" dirty="0"/>
          </a:p>
        </p:txBody>
      </p:sp>
    </p:spTree>
    <p:extLst>
      <p:ext uri="{BB962C8B-B14F-4D97-AF65-F5344CB8AC3E}">
        <p14:creationId xmlns:p14="http://schemas.microsoft.com/office/powerpoint/2010/main" val="827769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F203-EA95-4BF8-903C-466240688D9B}"/>
              </a:ext>
            </a:extLst>
          </p:cNvPr>
          <p:cNvSpPr>
            <a:spLocks noGrp="1"/>
          </p:cNvSpPr>
          <p:nvPr>
            <p:ph type="title"/>
          </p:nvPr>
        </p:nvSpPr>
        <p:spPr/>
        <p:txBody>
          <a:bodyPr>
            <a:normAutofit/>
          </a:bodyPr>
          <a:lstStyle/>
          <a:p>
            <a:r>
              <a:rPr lang="en-AU" b="1" i="1" dirty="0"/>
              <a:t>Strategic Potential Partners to explore</a:t>
            </a:r>
            <a:endParaRPr lang="en-AU" dirty="0"/>
          </a:p>
        </p:txBody>
      </p:sp>
      <p:sp>
        <p:nvSpPr>
          <p:cNvPr id="3" name="Content Placeholder 2">
            <a:extLst>
              <a:ext uri="{FF2B5EF4-FFF2-40B4-BE49-F238E27FC236}">
                <a16:creationId xmlns:a16="http://schemas.microsoft.com/office/drawing/2014/main" id="{F765EA55-5CC6-44F9-996D-6C38D7229306}"/>
              </a:ext>
            </a:extLst>
          </p:cNvPr>
          <p:cNvSpPr>
            <a:spLocks noGrp="1"/>
          </p:cNvSpPr>
          <p:nvPr>
            <p:ph idx="1"/>
          </p:nvPr>
        </p:nvSpPr>
        <p:spPr/>
        <p:txBody>
          <a:bodyPr/>
          <a:lstStyle/>
          <a:p>
            <a:pPr lvl="0"/>
            <a:r>
              <a:rPr lang="en-AU" dirty="0"/>
              <a:t>Pacific Conference of Churches – West Papua &amp; Modern Slavery</a:t>
            </a:r>
          </a:p>
          <a:p>
            <a:pPr lvl="0"/>
            <a:r>
              <a:rPr lang="en-AU" dirty="0"/>
              <a:t>Business and Human Rights and SDGs – Diplomacy and Training Programme/Business and Human Right Centre, Citizen and Constitutional Forum (CCF)</a:t>
            </a:r>
          </a:p>
          <a:p>
            <a:pPr lvl="0"/>
            <a:r>
              <a:rPr lang="en-AU" dirty="0"/>
              <a:t>Humanitarian Localisation – Council of International Development NZ</a:t>
            </a:r>
          </a:p>
          <a:p>
            <a:endParaRPr lang="en-AU" dirty="0"/>
          </a:p>
        </p:txBody>
      </p:sp>
    </p:spTree>
    <p:extLst>
      <p:ext uri="{BB962C8B-B14F-4D97-AF65-F5344CB8AC3E}">
        <p14:creationId xmlns:p14="http://schemas.microsoft.com/office/powerpoint/2010/main" val="2308583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urtle in ocean">
            <a:extLst>
              <a:ext uri="{FF2B5EF4-FFF2-40B4-BE49-F238E27FC236}">
                <a16:creationId xmlns:a16="http://schemas.microsoft.com/office/drawing/2014/main" id="{C7A54B61-8541-AB40-BD1C-F80E8A424061}"/>
              </a:ext>
            </a:extLst>
          </p:cNvPr>
          <p:cNvPicPr>
            <a:picLocks noGrp="1" noChangeAspect="1"/>
          </p:cNvPicPr>
          <p:nvPr>
            <p:ph type="pic" sz="quarter" idx="13"/>
          </p:nvPr>
        </p:nvPicPr>
        <p:blipFill rotWithShape="1">
          <a:blip r:embed="rId2"/>
          <a:srcRect t="20921" b="4079"/>
          <a:stretch/>
        </p:blipFill>
        <p:spPr>
          <a:xfrm>
            <a:off x="0" y="0"/>
            <a:ext cx="12192000" cy="6858000"/>
          </a:xfrm>
        </p:spPr>
      </p:pic>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a:extLst>
              <a:ext uri="{FF2B5EF4-FFF2-40B4-BE49-F238E27FC236}">
                <a16:creationId xmlns:a16="http://schemas.microsoft.com/office/drawing/2014/main" id="{D7F67FDF-D697-3249-AD21-75F6353FFBA5}"/>
              </a:ext>
              <a:ext uri="{C183D7F6-B498-43B3-948B-1728B52AA6E4}">
                <adec:decorative xmlns:adec="http://schemas.microsoft.com/office/drawing/2017/decorative" val="1"/>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US" dirty="0"/>
              <a:t>THANK YOU</a:t>
            </a:r>
          </a:p>
        </p:txBody>
      </p:sp>
      <p:pic>
        <p:nvPicPr>
          <p:cNvPr id="6" name="Picture 4">
            <a:extLst>
              <a:ext uri="{FF2B5EF4-FFF2-40B4-BE49-F238E27FC236}">
                <a16:creationId xmlns:a16="http://schemas.microsoft.com/office/drawing/2014/main" id="{AE28912F-4D20-4CDD-A228-46E4427DE59D}"/>
              </a:ext>
            </a:extLst>
          </p:cNvPr>
          <p:cNvPicPr>
            <a:picLocks noChangeAspect="1" noChangeArrowheads="1"/>
          </p:cNvPicPr>
          <p:nvPr/>
        </p:nvPicPr>
        <p:blipFill>
          <a:blip r:embed="rId3" cstate="print"/>
          <a:srcRect/>
          <a:stretch>
            <a:fillRect/>
          </a:stretch>
        </p:blipFill>
        <p:spPr bwMode="auto">
          <a:xfrm>
            <a:off x="8895425" y="4884714"/>
            <a:ext cx="3296575" cy="1973286"/>
          </a:xfrm>
          <a:prstGeom prst="rect">
            <a:avLst/>
          </a:prstGeom>
          <a:noFill/>
        </p:spPr>
      </p:pic>
    </p:spTree>
    <p:extLst>
      <p:ext uri="{BB962C8B-B14F-4D97-AF65-F5344CB8AC3E}">
        <p14:creationId xmlns:p14="http://schemas.microsoft.com/office/powerpoint/2010/main" val="30821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Title 3</a:t>
            </a:r>
            <a:endParaRPr lang="en-GB" dirty="0"/>
          </a:p>
        </p:txBody>
      </p:sp>
      <p:pic>
        <p:nvPicPr>
          <p:cNvPr id="9" name="Picture Placeholder 8" descr="Slide image placeholder">
            <a:extLst>
              <a:ext uri="{FF2B5EF4-FFF2-40B4-BE49-F238E27FC236}">
                <a16:creationId xmlns:a16="http://schemas.microsoft.com/office/drawing/2014/main" id="{95460251-A0B7-4016-89A0-4C8BCED07B6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8" name="Text Placeholder 37">
            <a:extLst>
              <a:ext uri="{FF2B5EF4-FFF2-40B4-BE49-F238E27FC236}">
                <a16:creationId xmlns:a16="http://schemas.microsoft.com/office/drawing/2014/main" id="{AC4CB2C1-7DE3-44DC-A4F5-55C9466AE9FE}"/>
              </a:ext>
            </a:extLst>
          </p:cNvPr>
          <p:cNvSpPr>
            <a:spLocks noGrp="1"/>
          </p:cNvSpPr>
          <p:nvPr>
            <p:ph type="body" sz="quarter" idx="14"/>
          </p:nvPr>
        </p:nvSpPr>
        <p:spPr/>
        <p:txBody>
          <a:bodyPr/>
          <a:lstStyle/>
          <a:p>
            <a:r>
              <a:rPr lang="en-US" dirty="0"/>
              <a:t>Caption 1</a:t>
            </a:r>
            <a:endParaRPr lang="en-GB" dirty="0"/>
          </a:p>
        </p:txBody>
      </p:sp>
      <p:sp>
        <p:nvSpPr>
          <p:cNvPr id="41" name="Text Placeholder 40">
            <a:extLst>
              <a:ext uri="{FF2B5EF4-FFF2-40B4-BE49-F238E27FC236}">
                <a16:creationId xmlns:a16="http://schemas.microsoft.com/office/drawing/2014/main" id="{DFFB9D38-CDF6-45F7-A615-007F303B1A03}"/>
              </a:ext>
            </a:extLst>
          </p:cNvPr>
          <p:cNvSpPr>
            <a:spLocks noGrp="1"/>
          </p:cNvSpPr>
          <p:nvPr>
            <p:ph type="body" sz="quarter" idx="17"/>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39" name="Text Placeholder 38">
            <a:extLst>
              <a:ext uri="{FF2B5EF4-FFF2-40B4-BE49-F238E27FC236}">
                <a16:creationId xmlns:a16="http://schemas.microsoft.com/office/drawing/2014/main" id="{78932DB0-2733-4BAD-BB5D-9536D20E0907}"/>
              </a:ext>
            </a:extLst>
          </p:cNvPr>
          <p:cNvSpPr>
            <a:spLocks noGrp="1"/>
          </p:cNvSpPr>
          <p:nvPr>
            <p:ph type="body" sz="quarter" idx="15"/>
          </p:nvPr>
        </p:nvSpPr>
        <p:spPr/>
        <p:txBody>
          <a:bodyPr/>
          <a:lstStyle/>
          <a:p>
            <a:r>
              <a:rPr lang="en-US" dirty="0"/>
              <a:t>Caption 2</a:t>
            </a:r>
            <a:endParaRPr lang="en-GB" dirty="0"/>
          </a:p>
        </p:txBody>
      </p:sp>
      <p:sp>
        <p:nvSpPr>
          <p:cNvPr id="42" name="Text Placeholder 41">
            <a:extLst>
              <a:ext uri="{FF2B5EF4-FFF2-40B4-BE49-F238E27FC236}">
                <a16:creationId xmlns:a16="http://schemas.microsoft.com/office/drawing/2014/main" id="{6FB540F0-2ABD-4D9C-AA51-A68864DD7851}"/>
              </a:ext>
            </a:extLst>
          </p:cNvPr>
          <p:cNvSpPr>
            <a:spLocks noGrp="1"/>
          </p:cNvSpPr>
          <p:nvPr>
            <p:ph type="body" sz="quarter" idx="18"/>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
        <p:nvSpPr>
          <p:cNvPr id="40" name="Text Placeholder 39">
            <a:extLst>
              <a:ext uri="{FF2B5EF4-FFF2-40B4-BE49-F238E27FC236}">
                <a16:creationId xmlns:a16="http://schemas.microsoft.com/office/drawing/2014/main" id="{8849DCBF-FE6C-4038-BE61-0BE3E249C355}"/>
              </a:ext>
            </a:extLst>
          </p:cNvPr>
          <p:cNvSpPr>
            <a:spLocks noGrp="1"/>
          </p:cNvSpPr>
          <p:nvPr>
            <p:ph type="body" sz="quarter" idx="16"/>
          </p:nvPr>
        </p:nvSpPr>
        <p:spPr/>
        <p:txBody>
          <a:bodyPr/>
          <a:lstStyle/>
          <a:p>
            <a:r>
              <a:rPr lang="en-US" dirty="0"/>
              <a:t>Caption 3</a:t>
            </a:r>
            <a:endParaRPr lang="en-GB" dirty="0"/>
          </a:p>
        </p:txBody>
      </p:sp>
      <p:sp>
        <p:nvSpPr>
          <p:cNvPr id="43" name="Text Placeholder 42">
            <a:extLst>
              <a:ext uri="{FF2B5EF4-FFF2-40B4-BE49-F238E27FC236}">
                <a16:creationId xmlns:a16="http://schemas.microsoft.com/office/drawing/2014/main" id="{E0FF0889-3DA9-4826-A04E-4A4BD4C04CA1}"/>
              </a:ext>
            </a:extLst>
          </p:cNvPr>
          <p:cNvSpPr>
            <a:spLocks noGrp="1"/>
          </p:cNvSpPr>
          <p:nvPr>
            <p:ph type="body" sz="quarter" idx="19"/>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p:txBody>
      </p:sp>
    </p:spTree>
    <p:extLst>
      <p:ext uri="{BB962C8B-B14F-4D97-AF65-F5344CB8AC3E}">
        <p14:creationId xmlns:p14="http://schemas.microsoft.com/office/powerpoint/2010/main" val="428443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1981203" y="244477"/>
            <a:ext cx="8385175" cy="669925"/>
          </a:xfrm>
        </p:spPr>
        <p:txBody>
          <a:bodyPr>
            <a:normAutofit/>
          </a:bodyPr>
          <a:lstStyle/>
          <a:p>
            <a:pPr algn="ctr"/>
            <a:r>
              <a:rPr lang="en-US" sz="4000" dirty="0">
                <a:effectLst>
                  <a:outerShdw blurRad="38100" dist="38100" dir="2700000" algn="tl">
                    <a:srgbClr val="000000">
                      <a:alpha val="43137"/>
                    </a:srgbClr>
                  </a:outerShdw>
                </a:effectLst>
              </a:rPr>
              <a:t>PIANGO Network</a:t>
            </a:r>
          </a:p>
        </p:txBody>
      </p:sp>
      <p:sp>
        <p:nvSpPr>
          <p:cNvPr id="38915" name="Rectangle 3"/>
          <p:cNvSpPr>
            <a:spLocks noGrp="1" noRot="1" noChangeArrowheads="1"/>
          </p:cNvSpPr>
          <p:nvPr>
            <p:ph type="body" sz="half" idx="1"/>
          </p:nvPr>
        </p:nvSpPr>
        <p:spPr>
          <a:xfrm>
            <a:off x="164975" y="836712"/>
            <a:ext cx="3810000" cy="5829323"/>
          </a:xfrm>
        </p:spPr>
        <p:txBody>
          <a:bodyPr>
            <a:noAutofit/>
          </a:bodyPr>
          <a:lstStyle/>
          <a:p>
            <a:r>
              <a:rPr lang="en-US" sz="2400" b="1" dirty="0">
                <a:solidFill>
                  <a:srgbClr val="FF0000"/>
                </a:solidFill>
              </a:rPr>
              <a:t>ASUNGO – </a:t>
            </a:r>
            <a:r>
              <a:rPr lang="en-US" sz="2400" dirty="0">
                <a:solidFill>
                  <a:srgbClr val="FF0000"/>
                </a:solidFill>
              </a:rPr>
              <a:t>American Samoa</a:t>
            </a:r>
          </a:p>
          <a:p>
            <a:r>
              <a:rPr lang="en-US" sz="2400" b="1" dirty="0"/>
              <a:t>ACFID - </a:t>
            </a:r>
            <a:r>
              <a:rPr lang="en-US" sz="2400" dirty="0"/>
              <a:t>Australia</a:t>
            </a:r>
          </a:p>
          <a:p>
            <a:r>
              <a:rPr lang="en-US" sz="2400" b="1" dirty="0"/>
              <a:t>CICSO – </a:t>
            </a:r>
            <a:r>
              <a:rPr lang="en-US" sz="2400" dirty="0"/>
              <a:t>Cook Islands.</a:t>
            </a:r>
          </a:p>
          <a:p>
            <a:r>
              <a:rPr lang="en-US" sz="2400" b="1" dirty="0"/>
              <a:t>CID</a:t>
            </a:r>
            <a:r>
              <a:rPr lang="en-US" sz="2400" dirty="0"/>
              <a:t> – Council for International Development - NZ</a:t>
            </a:r>
          </a:p>
          <a:p>
            <a:r>
              <a:rPr lang="en-US" sz="2400" b="1" dirty="0"/>
              <a:t>FCOSS – </a:t>
            </a:r>
            <a:r>
              <a:rPr lang="en-US" sz="2400" dirty="0"/>
              <a:t>Fiji</a:t>
            </a:r>
          </a:p>
          <a:p>
            <a:r>
              <a:rPr lang="en-US" sz="2400" b="1" dirty="0"/>
              <a:t>KANGO – </a:t>
            </a:r>
            <a:r>
              <a:rPr lang="en-US" sz="2400" dirty="0"/>
              <a:t>Kiribati</a:t>
            </a:r>
          </a:p>
          <a:p>
            <a:r>
              <a:rPr lang="en-US" sz="2400" b="1" dirty="0"/>
              <a:t>FANGO – </a:t>
            </a:r>
            <a:r>
              <a:rPr lang="en-US" sz="2400" dirty="0"/>
              <a:t>FSM</a:t>
            </a:r>
          </a:p>
          <a:p>
            <a:r>
              <a:rPr lang="en-US" sz="2400" b="1" dirty="0"/>
              <a:t>NIANGO – </a:t>
            </a:r>
            <a:r>
              <a:rPr lang="en-US" sz="2400" dirty="0"/>
              <a:t>Nauru</a:t>
            </a:r>
          </a:p>
          <a:p>
            <a:r>
              <a:rPr lang="en-US" sz="2400" b="1" dirty="0"/>
              <a:t>NIUANGO – </a:t>
            </a:r>
            <a:r>
              <a:rPr lang="en-US" sz="2400" dirty="0"/>
              <a:t>Niue</a:t>
            </a:r>
          </a:p>
          <a:p>
            <a:r>
              <a:rPr lang="en-US" sz="2400" b="1" dirty="0">
                <a:solidFill>
                  <a:srgbClr val="FF0000"/>
                </a:solidFill>
              </a:rPr>
              <a:t>CSOF – </a:t>
            </a:r>
            <a:r>
              <a:rPr lang="en-US" sz="2400" dirty="0">
                <a:solidFill>
                  <a:srgbClr val="FF0000"/>
                </a:solidFill>
              </a:rPr>
              <a:t>PNG</a:t>
            </a:r>
          </a:p>
        </p:txBody>
      </p:sp>
      <p:sp>
        <p:nvSpPr>
          <p:cNvPr id="38916" name="Rectangle 4"/>
          <p:cNvSpPr>
            <a:spLocks noGrp="1" noRot="1" noChangeArrowheads="1"/>
          </p:cNvSpPr>
          <p:nvPr>
            <p:ph type="body" sz="half" idx="2"/>
          </p:nvPr>
        </p:nvSpPr>
        <p:spPr>
          <a:xfrm>
            <a:off x="7679184" y="836712"/>
            <a:ext cx="4347841" cy="6021288"/>
          </a:xfrm>
        </p:spPr>
        <p:txBody>
          <a:bodyPr>
            <a:normAutofit/>
          </a:bodyPr>
          <a:lstStyle/>
          <a:p>
            <a:pPr>
              <a:lnSpc>
                <a:spcPct val="90000"/>
              </a:lnSpc>
            </a:pPr>
            <a:r>
              <a:rPr lang="en-US" b="1" dirty="0"/>
              <a:t>SUNGO – </a:t>
            </a:r>
            <a:r>
              <a:rPr lang="en-US" dirty="0"/>
              <a:t>Samoa</a:t>
            </a:r>
          </a:p>
          <a:p>
            <a:pPr>
              <a:lnSpc>
                <a:spcPct val="90000"/>
              </a:lnSpc>
            </a:pPr>
            <a:r>
              <a:rPr lang="en-US" b="1" dirty="0"/>
              <a:t>DSE – </a:t>
            </a:r>
            <a:r>
              <a:rPr lang="en-US" dirty="0"/>
              <a:t>Solomon Islands</a:t>
            </a:r>
          </a:p>
          <a:p>
            <a:pPr>
              <a:lnSpc>
                <a:spcPct val="90000"/>
              </a:lnSpc>
            </a:pPr>
            <a:r>
              <a:rPr lang="en-US" b="1" dirty="0">
                <a:solidFill>
                  <a:srgbClr val="FF0000"/>
                </a:solidFill>
              </a:rPr>
              <a:t>HITI TAU – </a:t>
            </a:r>
            <a:r>
              <a:rPr lang="en-US" dirty="0">
                <a:solidFill>
                  <a:srgbClr val="FF0000"/>
                </a:solidFill>
              </a:rPr>
              <a:t>French Polynesia</a:t>
            </a:r>
          </a:p>
          <a:p>
            <a:pPr>
              <a:lnSpc>
                <a:spcPct val="90000"/>
              </a:lnSpc>
            </a:pPr>
            <a:r>
              <a:rPr lang="en-US" b="1" dirty="0"/>
              <a:t>CSFT – </a:t>
            </a:r>
            <a:r>
              <a:rPr lang="en-US" dirty="0"/>
              <a:t>Tonga</a:t>
            </a:r>
          </a:p>
          <a:p>
            <a:pPr>
              <a:lnSpc>
                <a:spcPct val="90000"/>
              </a:lnSpc>
            </a:pPr>
            <a:r>
              <a:rPr lang="en-US" b="1" dirty="0"/>
              <a:t>TANGO  – </a:t>
            </a:r>
            <a:r>
              <a:rPr lang="en-US" dirty="0"/>
              <a:t>Tuvalu</a:t>
            </a:r>
          </a:p>
          <a:p>
            <a:pPr>
              <a:lnSpc>
                <a:spcPct val="90000"/>
              </a:lnSpc>
            </a:pPr>
            <a:r>
              <a:rPr lang="en-US" b="1" dirty="0"/>
              <a:t>VANGO – </a:t>
            </a:r>
            <a:r>
              <a:rPr lang="en-US" dirty="0"/>
              <a:t>Vanuatu</a:t>
            </a:r>
          </a:p>
          <a:p>
            <a:pPr>
              <a:lnSpc>
                <a:spcPct val="90000"/>
              </a:lnSpc>
            </a:pPr>
            <a:r>
              <a:rPr lang="en-US" b="1" dirty="0"/>
              <a:t>Payuta – </a:t>
            </a:r>
            <a:r>
              <a:rPr lang="en-US" dirty="0"/>
              <a:t>Guam</a:t>
            </a:r>
          </a:p>
          <a:p>
            <a:pPr>
              <a:lnSpc>
                <a:spcPct val="90000"/>
              </a:lnSpc>
            </a:pPr>
            <a:r>
              <a:rPr lang="en-US" b="1" dirty="0"/>
              <a:t>MICNGOs – </a:t>
            </a:r>
            <a:r>
              <a:rPr lang="en-US" dirty="0"/>
              <a:t>Marshall Islands</a:t>
            </a:r>
          </a:p>
          <a:p>
            <a:pPr>
              <a:lnSpc>
                <a:spcPct val="90000"/>
              </a:lnSpc>
            </a:pPr>
            <a:r>
              <a:rPr lang="en-US" b="1" dirty="0">
                <a:solidFill>
                  <a:srgbClr val="FF0000"/>
                </a:solidFill>
              </a:rPr>
              <a:t>FONGTIL – </a:t>
            </a:r>
            <a:r>
              <a:rPr lang="en-US" dirty="0">
                <a:solidFill>
                  <a:srgbClr val="FF0000"/>
                </a:solidFill>
              </a:rPr>
              <a:t>Timor Leste</a:t>
            </a:r>
          </a:p>
          <a:p>
            <a:pPr>
              <a:lnSpc>
                <a:spcPct val="90000"/>
              </a:lnSpc>
            </a:pPr>
            <a:r>
              <a:rPr lang="en-US" b="1" dirty="0"/>
              <a:t>Palau Community Action Agency -</a:t>
            </a:r>
            <a:r>
              <a:rPr lang="en-US" dirty="0"/>
              <a:t> Palau</a:t>
            </a:r>
            <a:endParaRPr lang="en-US" b="1" dirty="0"/>
          </a:p>
          <a:p>
            <a:pPr>
              <a:lnSpc>
                <a:spcPct val="90000"/>
              </a:lnSpc>
            </a:pPr>
            <a:r>
              <a:rPr lang="en-US" b="1" dirty="0">
                <a:solidFill>
                  <a:srgbClr val="FF0000"/>
                </a:solidFill>
              </a:rPr>
              <a:t>UTLN – </a:t>
            </a:r>
            <a:r>
              <a:rPr lang="en-US" dirty="0" err="1">
                <a:solidFill>
                  <a:srgbClr val="FF0000"/>
                </a:solidFill>
              </a:rPr>
              <a:t>Kanaky</a:t>
            </a:r>
            <a:endParaRPr lang="en-US" dirty="0">
              <a:solidFill>
                <a:srgbClr val="FF0000"/>
              </a:solidFill>
            </a:endParaRPr>
          </a:p>
          <a:p>
            <a:pPr>
              <a:lnSpc>
                <a:spcPct val="90000"/>
              </a:lnSpc>
            </a:pPr>
            <a:r>
              <a:rPr lang="en-US" b="1" dirty="0"/>
              <a:t>MANGO - </a:t>
            </a:r>
            <a:r>
              <a:rPr lang="en-US" dirty="0"/>
              <a:t>CNMI</a:t>
            </a:r>
          </a:p>
        </p:txBody>
      </p:sp>
      <p:pic>
        <p:nvPicPr>
          <p:cNvPr id="5" name="Picture Placeholder 8" descr="Cover image, large fish">
            <a:extLst>
              <a:ext uri="{FF2B5EF4-FFF2-40B4-BE49-F238E27FC236}">
                <a16:creationId xmlns:a16="http://schemas.microsoft.com/office/drawing/2014/main" id="{6B0EA9AE-D329-4573-8D6D-F010AC8D99D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320248" y="4789666"/>
            <a:ext cx="4358935" cy="1876369"/>
          </a:xfrm>
          <a:prstGeom prst="rect">
            <a:avLst/>
          </a:prstGeom>
        </p:spPr>
      </p:pic>
    </p:spTree>
    <p:extLst>
      <p:ext uri="{BB962C8B-B14F-4D97-AF65-F5344CB8AC3E}">
        <p14:creationId xmlns:p14="http://schemas.microsoft.com/office/powerpoint/2010/main" val="2870701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Title 4</a:t>
            </a:r>
          </a:p>
        </p:txBody>
      </p:sp>
      <p:pic>
        <p:nvPicPr>
          <p:cNvPr id="9" name="Picture Placeholder 8" descr="Slide image placeholder">
            <a:extLst>
              <a:ext uri="{FF2B5EF4-FFF2-40B4-BE49-F238E27FC236}">
                <a16:creationId xmlns:a16="http://schemas.microsoft.com/office/drawing/2014/main" id="{835F76E2-8EF3-449E-99A0-D5A9EF26A73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p:pic>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a:lstStyle/>
          <a:p>
            <a:r>
              <a:rPr lang="en-US" dirty="0"/>
              <a:t>Lorem ipsum dolor sit amet, consectetuer adipiscing elit. </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en-US" dirty="0"/>
          </a:p>
        </p:txBody>
      </p:sp>
    </p:spTree>
    <p:extLst>
      <p:ext uri="{BB962C8B-B14F-4D97-AF65-F5344CB8AC3E}">
        <p14:creationId xmlns:p14="http://schemas.microsoft.com/office/powerpoint/2010/main" val="1483386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Title 5</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p:txBody>
          <a:bodyPr/>
          <a:lstStyle/>
          <a:p>
            <a:r>
              <a:rPr lang="en-US" dirty="0"/>
              <a:t>Lorem ipsum dolor sit amet</a:t>
            </a:r>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en-US" dirty="0"/>
          </a:p>
        </p:txBody>
      </p:sp>
      <p:sp>
        <p:nvSpPr>
          <p:cNvPr id="15" name="Text Placeholder 14">
            <a:extLst>
              <a:ext uri="{FF2B5EF4-FFF2-40B4-BE49-F238E27FC236}">
                <a16:creationId xmlns:a16="http://schemas.microsoft.com/office/drawing/2014/main" id="{E16F1686-F366-46A5-AE17-1A563B77E882}"/>
              </a:ext>
            </a:extLst>
          </p:cNvPr>
          <p:cNvSpPr>
            <a:spLocks noGrp="1"/>
          </p:cNvSpPr>
          <p:nvPr>
            <p:ph type="body" sz="quarter" idx="15"/>
          </p:nvPr>
        </p:nvSpPr>
        <p:spPr/>
        <p:txBody>
          <a:bodyPr/>
          <a:lstStyle/>
          <a:p>
            <a:r>
              <a:rPr lang="en-US" dirty="0"/>
              <a:t>Lorem ipsum dolor sit amet</a:t>
            </a:r>
          </a:p>
        </p:txBody>
      </p:sp>
      <p:sp>
        <p:nvSpPr>
          <p:cNvPr id="16" name="Text Placeholder 15">
            <a:extLst>
              <a:ext uri="{FF2B5EF4-FFF2-40B4-BE49-F238E27FC236}">
                <a16:creationId xmlns:a16="http://schemas.microsoft.com/office/drawing/2014/main" id="{DDA9F97E-A6B3-4444-90E9-E7CE786F821B}"/>
              </a:ext>
            </a:extLst>
          </p:cNvPr>
          <p:cNvSpPr>
            <a:spLocks noGrp="1"/>
          </p:cNvSpPr>
          <p:nvPr>
            <p:ph type="body" sz="quarter" idx="18"/>
          </p:nvPr>
        </p:nvSpPr>
        <p:spPr/>
        <p:txBody>
          <a:bodyPr/>
          <a:lstStyle/>
          <a:p>
            <a:r>
              <a:rPr lang="en-US" dirty="0"/>
              <a:t>Lorem ipsum dolor sit amet, consectetuer adipiscing elit. Maecenas porttitor congue massa. Fusce posuere, magna sed pulvinar ultricies, purus lectus malesuada libero, sit amet commodo magna eros quis urna.</a:t>
            </a:r>
          </a:p>
          <a:p>
            <a:r>
              <a:rPr lang="en-US" dirty="0"/>
              <a:t>Nunc viverra imperdiet enim. Fusce est. Vivamus a tellus.</a:t>
            </a:r>
          </a:p>
          <a:p>
            <a:r>
              <a:rPr lang="en-US" dirty="0"/>
              <a:t>Pellentesque habitant morbi tristique senectus et netus et malesuada fames ac turpis egestas. Proin pharetra nonummy pede. Mauris et orci.</a:t>
            </a:r>
          </a:p>
          <a:p>
            <a:endParaRPr lang="en-US" dirty="0"/>
          </a:p>
          <a:p>
            <a:endParaRPr lang="en-US" dirty="0"/>
          </a:p>
        </p:txBody>
      </p:sp>
    </p:spTree>
    <p:extLst>
      <p:ext uri="{BB962C8B-B14F-4D97-AF65-F5344CB8AC3E}">
        <p14:creationId xmlns:p14="http://schemas.microsoft.com/office/powerpoint/2010/main" val="1651428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Title 7 </a:t>
            </a:r>
            <a:endParaRPr lang="en-GB" dirty="0"/>
          </a:p>
        </p:txBody>
      </p:sp>
      <p:graphicFrame>
        <p:nvGraphicFramePr>
          <p:cNvPr id="15" name="Table 14">
            <a:extLst>
              <a:ext uri="{FF2B5EF4-FFF2-40B4-BE49-F238E27FC236}">
                <a16:creationId xmlns:a16="http://schemas.microsoft.com/office/drawing/2014/main" id="{6CDC9C35-D466-4519-B3DE-03055872857E}"/>
              </a:ext>
            </a:extLst>
          </p:cNvPr>
          <p:cNvGraphicFramePr>
            <a:graphicFrameLocks noGrp="1"/>
          </p:cNvGraphicFramePr>
          <p:nvPr>
            <p:extLst>
              <p:ext uri="{D42A27DB-BD31-4B8C-83A1-F6EECF244321}">
                <p14:modId xmlns:p14="http://schemas.microsoft.com/office/powerpoint/2010/main" val="2920559562"/>
              </p:ext>
            </p:extLst>
          </p:nvPr>
        </p:nvGraphicFramePr>
        <p:xfrm>
          <a:off x="638629" y="1567543"/>
          <a:ext cx="10914740" cy="4110444"/>
        </p:xfrm>
        <a:graphic>
          <a:graphicData uri="http://schemas.openxmlformats.org/drawingml/2006/table">
            <a:tbl>
              <a:tblPr firstRow="1" bandRow="1">
                <a:tableStyleId>{5C22544A-7EE6-4342-B048-85BDC9FD1C3A}</a:tableStyleId>
              </a:tblPr>
              <a:tblGrid>
                <a:gridCol w="2182948">
                  <a:extLst>
                    <a:ext uri="{9D8B030D-6E8A-4147-A177-3AD203B41FA5}">
                      <a16:colId xmlns:a16="http://schemas.microsoft.com/office/drawing/2014/main" val="2071492987"/>
                    </a:ext>
                  </a:extLst>
                </a:gridCol>
                <a:gridCol w="2182948">
                  <a:extLst>
                    <a:ext uri="{9D8B030D-6E8A-4147-A177-3AD203B41FA5}">
                      <a16:colId xmlns:a16="http://schemas.microsoft.com/office/drawing/2014/main" val="69624285"/>
                    </a:ext>
                  </a:extLst>
                </a:gridCol>
                <a:gridCol w="2182948">
                  <a:extLst>
                    <a:ext uri="{9D8B030D-6E8A-4147-A177-3AD203B41FA5}">
                      <a16:colId xmlns:a16="http://schemas.microsoft.com/office/drawing/2014/main" val="3007106312"/>
                    </a:ext>
                  </a:extLst>
                </a:gridCol>
                <a:gridCol w="2182948">
                  <a:extLst>
                    <a:ext uri="{9D8B030D-6E8A-4147-A177-3AD203B41FA5}">
                      <a16:colId xmlns:a16="http://schemas.microsoft.com/office/drawing/2014/main" val="538167395"/>
                    </a:ext>
                  </a:extLst>
                </a:gridCol>
                <a:gridCol w="2182948">
                  <a:extLst>
                    <a:ext uri="{9D8B030D-6E8A-4147-A177-3AD203B41FA5}">
                      <a16:colId xmlns:a16="http://schemas.microsoft.com/office/drawing/2014/main" val="1211691905"/>
                    </a:ext>
                  </a:extLst>
                </a:gridCol>
              </a:tblGrid>
              <a:tr h="685074">
                <a:tc>
                  <a:txBody>
                    <a:bodyPr/>
                    <a:lstStyle/>
                    <a:p>
                      <a:pPr algn="ctr"/>
                      <a:r>
                        <a:rPr lang="en-US" b="1" dirty="0">
                          <a:solidFill>
                            <a:schemeClr val="accent1">
                              <a:lumMod val="50000"/>
                            </a:schemeClr>
                          </a:solidFill>
                          <a:latin typeface="+mn-lt"/>
                        </a:rPr>
                        <a:t>Header 1</a:t>
                      </a:r>
                      <a:endParaRPr lang="en-GB" b="1"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latin typeface="+mn-lt"/>
                        </a:rPr>
                        <a:t>Header 1</a:t>
                      </a:r>
                      <a:endParaRPr lang="en-GB" b="1"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latin typeface="+mn-lt"/>
                        </a:rPr>
                        <a:t>Header 1</a:t>
                      </a:r>
                      <a:endParaRPr lang="en-GB" b="1"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latin typeface="+mn-lt"/>
                        </a:rPr>
                        <a:t>Header 1</a:t>
                      </a:r>
                      <a:endParaRPr lang="en-GB" b="1"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1">
                              <a:lumMod val="50000"/>
                            </a:schemeClr>
                          </a:solidFill>
                          <a:latin typeface="+mn-lt"/>
                        </a:rPr>
                        <a:t>Header 1</a:t>
                      </a:r>
                      <a:endParaRPr lang="en-GB" b="1" dirty="0">
                        <a:solidFill>
                          <a:schemeClr val="accent1">
                            <a:lumMod val="50000"/>
                          </a:schemeClr>
                        </a:solidFill>
                        <a:latin typeface="+mn-lt"/>
                      </a:endParaRPr>
                    </a:p>
                  </a:txBody>
                  <a:tcPr anchor="ct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816349847"/>
                  </a:ext>
                </a:extLst>
              </a:tr>
              <a:tr h="685074">
                <a:tc>
                  <a:txBody>
                    <a:bodyPr/>
                    <a:lstStyle/>
                    <a:p>
                      <a:pPr algn="ctr"/>
                      <a:r>
                        <a:rPr lang="en-US" dirty="0"/>
                        <a:t>Text</a:t>
                      </a:r>
                      <a:endParaRPr lang="en-GB" dirty="0"/>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a:r>
                        <a:rPr lang="en-US" dirty="0"/>
                        <a:t>Text</a:t>
                      </a:r>
                      <a:endParaRPr lang="en-GB" dirty="0"/>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a:r>
                        <a:rPr lang="en-US" dirty="0"/>
                        <a:t>Text</a:t>
                      </a:r>
                      <a:endParaRPr lang="en-GB" dirty="0"/>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a:r>
                        <a:rPr lang="en-US" dirty="0"/>
                        <a:t>Text</a:t>
                      </a:r>
                      <a:endParaRPr lang="en-GB" dirty="0"/>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tc>
                  <a:txBody>
                    <a:bodyPr/>
                    <a:lstStyle/>
                    <a:p>
                      <a:pPr algn="ctr"/>
                      <a:r>
                        <a:rPr lang="en-US" dirty="0"/>
                        <a:t>Text</a:t>
                      </a:r>
                      <a:endParaRPr lang="en-GB" dirty="0"/>
                    </a:p>
                  </a:txBody>
                  <a:tcPr anchor="ctr">
                    <a:lnT w="28575" cap="flat" cmpd="sng" algn="ctr">
                      <a:solidFill>
                        <a:schemeClr val="accent1">
                          <a:lumMod val="5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394776631"/>
                  </a:ext>
                </a:extLst>
              </a:tr>
              <a:tr h="685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extLst>
                  <a:ext uri="{0D108BD9-81ED-4DB2-BD59-A6C34878D82A}">
                    <a16:rowId xmlns:a16="http://schemas.microsoft.com/office/drawing/2014/main" val="486392679"/>
                  </a:ext>
                </a:extLst>
              </a:tr>
              <a:tr h="685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extLst>
                  <a:ext uri="{0D108BD9-81ED-4DB2-BD59-A6C34878D82A}">
                    <a16:rowId xmlns:a16="http://schemas.microsoft.com/office/drawing/2014/main" val="1632067249"/>
                  </a:ext>
                </a:extLst>
              </a:tr>
              <a:tr h="685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noFill/>
                  </a:tcPr>
                </a:tc>
                <a:extLst>
                  <a:ext uri="{0D108BD9-81ED-4DB2-BD59-A6C34878D82A}">
                    <a16:rowId xmlns:a16="http://schemas.microsoft.com/office/drawing/2014/main" val="4282081765"/>
                  </a:ext>
                </a:extLst>
              </a:tr>
              <a:tr h="685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endParaRPr lang="en-GB" dirty="0"/>
                    </a:p>
                  </a:txBody>
                  <a:tcPr anchor="ctr">
                    <a:solidFill>
                      <a:schemeClr val="bg1">
                        <a:lumMod val="95000"/>
                      </a:schemeClr>
                    </a:solidFill>
                  </a:tcPr>
                </a:tc>
                <a:extLst>
                  <a:ext uri="{0D108BD9-81ED-4DB2-BD59-A6C34878D82A}">
                    <a16:rowId xmlns:a16="http://schemas.microsoft.com/office/drawing/2014/main" val="2891894351"/>
                  </a:ext>
                </a:extLst>
              </a:tr>
            </a:tbl>
          </a:graphicData>
        </a:graphic>
      </p:graphicFrame>
    </p:spTree>
    <p:extLst>
      <p:ext uri="{BB962C8B-B14F-4D97-AF65-F5344CB8AC3E}">
        <p14:creationId xmlns:p14="http://schemas.microsoft.com/office/powerpoint/2010/main" val="2541238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Title 8 </a:t>
            </a:r>
            <a:endParaRPr lang="en-GB" dirty="0"/>
          </a:p>
        </p:txBody>
      </p:sp>
      <p:graphicFrame>
        <p:nvGraphicFramePr>
          <p:cNvPr id="4" name="Chart 3" descr="Circular chart">
            <a:extLst>
              <a:ext uri="{FF2B5EF4-FFF2-40B4-BE49-F238E27FC236}">
                <a16:creationId xmlns:a16="http://schemas.microsoft.com/office/drawing/2014/main" id="{8329B45F-C605-4C73-B86F-64F7345650CD}"/>
              </a:ext>
            </a:extLst>
          </p:cNvPr>
          <p:cNvGraphicFramePr/>
          <p:nvPr>
            <p:extLst>
              <p:ext uri="{D42A27DB-BD31-4B8C-83A1-F6EECF244321}">
                <p14:modId xmlns:p14="http://schemas.microsoft.com/office/powerpoint/2010/main" val="287726872"/>
              </p:ext>
            </p:extLst>
          </p:nvPr>
        </p:nvGraphicFramePr>
        <p:xfrm>
          <a:off x="831984" y="1309163"/>
          <a:ext cx="5054253" cy="4613499"/>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5" descr="Earth Globe Europe-Africa">
            <a:extLst>
              <a:ext uri="{FF2B5EF4-FFF2-40B4-BE49-F238E27FC236}">
                <a16:creationId xmlns:a16="http://schemas.microsoft.com/office/drawing/2014/main" id="{FD2A98C4-B660-4C43-AA1F-35A02F73D5E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18667" y="2975469"/>
            <a:ext cx="1280886" cy="1280886"/>
          </a:xfrm>
          <a:prstGeom prst="rect">
            <a:avLst/>
          </a:prstGeom>
        </p:spPr>
      </p:pic>
      <p:cxnSp>
        <p:nvCxnSpPr>
          <p:cNvPr id="7" name="Straight Connector 6">
            <a:extLst>
              <a:ext uri="{FF2B5EF4-FFF2-40B4-BE49-F238E27FC236}">
                <a16:creationId xmlns:a16="http://schemas.microsoft.com/office/drawing/2014/main" id="{BD5865E0-56EA-0340-B33E-349802453CB6}"/>
              </a:ext>
              <a:ext uri="{C183D7F6-B498-43B3-948B-1728B52AA6E4}">
                <adec:decorative xmlns:adec="http://schemas.microsoft.com/office/drawing/2017/decorative" val="1"/>
              </a:ext>
            </a:extLst>
          </p:cNvPr>
          <p:cNvCxnSpPr/>
          <p:nvPr/>
        </p:nvCxnSpPr>
        <p:spPr>
          <a:xfrm>
            <a:off x="6096000" y="1872343"/>
            <a:ext cx="0" cy="346891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Chart 11" descr="Tabular chart">
            <a:extLst>
              <a:ext uri="{FF2B5EF4-FFF2-40B4-BE49-F238E27FC236}">
                <a16:creationId xmlns:a16="http://schemas.microsoft.com/office/drawing/2014/main" id="{A5A590C8-9AD2-4C81-82CC-A134905C24F2}"/>
              </a:ext>
            </a:extLst>
          </p:cNvPr>
          <p:cNvGraphicFramePr/>
          <p:nvPr>
            <p:extLst>
              <p:ext uri="{D42A27DB-BD31-4B8C-83A1-F6EECF244321}">
                <p14:modId xmlns:p14="http://schemas.microsoft.com/office/powerpoint/2010/main" val="1200152016"/>
              </p:ext>
            </p:extLst>
          </p:nvPr>
        </p:nvGraphicFramePr>
        <p:xfrm>
          <a:off x="6685643" y="1309163"/>
          <a:ext cx="4934857" cy="46134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0042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 name="Picture Placeholder 20" descr="Large background image placeholder">
            <a:extLst>
              <a:ext uri="{FF2B5EF4-FFF2-40B4-BE49-F238E27FC236}">
                <a16:creationId xmlns:a16="http://schemas.microsoft.com/office/drawing/2014/main" id="{786A19C6-E002-4933-863A-594D051F378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26" name="Text Placeholder 25">
            <a:extLst>
              <a:ext uri="{FF2B5EF4-FFF2-40B4-BE49-F238E27FC236}">
                <a16:creationId xmlns:a16="http://schemas.microsoft.com/office/drawing/2014/main" id="{C945F022-8812-45B5-933D-19A4B9A35A81}"/>
              </a:ext>
            </a:extLst>
          </p:cNvPr>
          <p:cNvSpPr>
            <a:spLocks noGrp="1"/>
          </p:cNvSpPr>
          <p:nvPr>
            <p:ph type="body" sz="quarter" idx="15"/>
          </p:nvPr>
        </p:nvSpPr>
        <p:spPr/>
        <p:txBody>
          <a:bodyPr/>
          <a:lstStyle/>
          <a:p>
            <a:r>
              <a:rPr lang="en-US" dirty="0"/>
              <a:t>“</a:t>
            </a:r>
          </a:p>
        </p:txBody>
      </p:sp>
      <p:sp>
        <p:nvSpPr>
          <p:cNvPr id="20" name="Text Placeholder 19">
            <a:extLst>
              <a:ext uri="{FF2B5EF4-FFF2-40B4-BE49-F238E27FC236}">
                <a16:creationId xmlns:a16="http://schemas.microsoft.com/office/drawing/2014/main" id="{54BE0E0A-A560-4455-A59B-C7C534771261}"/>
              </a:ext>
            </a:extLst>
          </p:cNvPr>
          <p:cNvSpPr>
            <a:spLocks noGrp="1"/>
          </p:cNvSpPr>
          <p:nvPr>
            <p:ph type="body" sz="quarter" idx="14"/>
          </p:nvPr>
        </p:nvSpPr>
        <p:spPr>
          <a:xfrm>
            <a:off x="1587500" y="3948346"/>
            <a:ext cx="10033000" cy="1384995"/>
          </a:xfrm>
        </p:spPr>
        <p:txBody>
          <a:bodyPr/>
          <a:lstStyle/>
          <a:p>
            <a:r>
              <a:rPr lang="en-US" dirty="0"/>
              <a:t>Quote - Lorem ipsum dolor sit amet, consectetuer adipiscing elit. Maecenas porttitor congue massa. Fusce posuere, magna sed pulvinar ultricies, purus lectus malesuada libero, sit amet commodo magna eros quis urna.</a:t>
            </a:r>
          </a:p>
        </p:txBody>
      </p:sp>
      <p:sp>
        <p:nvSpPr>
          <p:cNvPr id="6" name="Title 5" hidden="1">
            <a:extLst>
              <a:ext uri="{FF2B5EF4-FFF2-40B4-BE49-F238E27FC236}">
                <a16:creationId xmlns:a16="http://schemas.microsoft.com/office/drawing/2014/main" id="{0FA90190-EBCB-443F-BFD6-79BA1A836363}"/>
              </a:ext>
            </a:extLst>
          </p:cNvPr>
          <p:cNvSpPr>
            <a:spLocks noGrp="1"/>
          </p:cNvSpPr>
          <p:nvPr>
            <p:ph type="title"/>
          </p:nvPr>
        </p:nvSpPr>
        <p:spPr/>
        <p:txBody>
          <a:bodyPr/>
          <a:lstStyle/>
          <a:p>
            <a:r>
              <a:rPr lang="en-US" dirty="0"/>
              <a:t>Quote and Image Slide</a:t>
            </a:r>
          </a:p>
        </p:txBody>
      </p:sp>
      <p:sp>
        <p:nvSpPr>
          <p:cNvPr id="5" name="Rectangle 4">
            <a:extLst>
              <a:ext uri="{FF2B5EF4-FFF2-40B4-BE49-F238E27FC236}">
                <a16:creationId xmlns:a16="http://schemas.microsoft.com/office/drawing/2014/main" id="{4D2D947A-5BA8-423D-A1CE-1ABB26F5937B}"/>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7" name="Slide Number Placeholder 5">
            <a:extLst>
              <a:ext uri="{FF2B5EF4-FFF2-40B4-BE49-F238E27FC236}">
                <a16:creationId xmlns:a16="http://schemas.microsoft.com/office/drawing/2014/main" id="{3C7EED59-10A2-45B8-ACF5-4D37A39076F2}"/>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44</a:t>
            </a:fld>
            <a:endParaRPr lang="en-US" b="1" dirty="0">
              <a:solidFill>
                <a:schemeClr val="bg1"/>
              </a:solidFill>
            </a:endParaRPr>
          </a:p>
        </p:txBody>
      </p:sp>
    </p:spTree>
    <p:extLst>
      <p:ext uri="{BB962C8B-B14F-4D97-AF65-F5344CB8AC3E}">
        <p14:creationId xmlns:p14="http://schemas.microsoft.com/office/powerpoint/2010/main" val="378875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95" y="274638"/>
            <a:ext cx="11319029" cy="1172422"/>
          </a:xfrm>
        </p:spPr>
        <p:txBody>
          <a:bodyPr>
            <a:normAutofit/>
          </a:bodyPr>
          <a:lstStyle/>
          <a:p>
            <a:pPr algn="ctr"/>
            <a:r>
              <a:rPr lang="en-US" b="1" dirty="0"/>
              <a:t>VISION-MISSION</a:t>
            </a:r>
            <a:br>
              <a:rPr lang="en-US" b="1" dirty="0"/>
            </a:br>
            <a:r>
              <a:rPr lang="en-US" sz="2800" i="1" dirty="0">
                <a:effectLst>
                  <a:outerShdw blurRad="38100" dist="38100" dir="2700000" algn="tl">
                    <a:srgbClr val="000000">
                      <a:alpha val="43137"/>
                    </a:srgbClr>
                  </a:outerShdw>
                </a:effectLst>
              </a:rPr>
              <a:t>CSO Leaders Rethinking Development in the Pacific Islands</a:t>
            </a:r>
            <a:endParaRPr lang="en-US"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49280" y="1401762"/>
            <a:ext cx="8915400" cy="5181600"/>
          </a:xfrm>
        </p:spPr>
        <p:txBody>
          <a:bodyPr>
            <a:normAutofit fontScale="77500" lnSpcReduction="20000"/>
          </a:bodyPr>
          <a:lstStyle/>
          <a:p>
            <a:pPr marL="0" indent="0" algn="ctr">
              <a:buNone/>
            </a:pPr>
            <a:endParaRPr lang="en-US" u="sng" dirty="0"/>
          </a:p>
          <a:p>
            <a:pPr marL="0" indent="0" algn="ctr">
              <a:buNone/>
            </a:pPr>
            <a:r>
              <a:rPr lang="en-US" sz="3300" u="sng" dirty="0"/>
              <a:t>VISION</a:t>
            </a:r>
          </a:p>
          <a:p>
            <a:pPr marL="0" indent="0" algn="ctr">
              <a:buNone/>
            </a:pPr>
            <a:r>
              <a:rPr lang="en-US" sz="3300" dirty="0"/>
              <a:t>Strong and effective civil society leadership exercised for a sustainable, just, compassionate and peaceful Pacific community </a:t>
            </a:r>
          </a:p>
          <a:p>
            <a:pPr marL="0" indent="0" algn="ctr">
              <a:buNone/>
            </a:pPr>
            <a:r>
              <a:rPr lang="en-US" sz="3300" u="sng" dirty="0"/>
              <a:t>MISSION</a:t>
            </a:r>
          </a:p>
          <a:p>
            <a:pPr marL="0" indent="0" algn="ctr">
              <a:buNone/>
            </a:pPr>
            <a:r>
              <a:rPr lang="en-US" sz="2800" dirty="0"/>
              <a:t>PIANGO is the regional coalition providing a unified CSO platform for national umbrella NGOs. It strives for an enabling environment through networking, partnerships, leadership development, evidence based advocacy, communication and facilitating  of common voice on issues at regional and international forums. This fosters recognition of the critical role of CSOs to influence positive sustainable change for development effectiveness in the communities they serve.</a:t>
            </a:r>
          </a:p>
          <a:p>
            <a:pPr marL="0" indent="0">
              <a:buNone/>
            </a:pPr>
            <a:endParaRPr lang="en-US" dirty="0"/>
          </a:p>
        </p:txBody>
      </p:sp>
      <p:pic>
        <p:nvPicPr>
          <p:cNvPr id="4" name="Picture Placeholder 22" descr="Right side image placeholder">
            <a:extLst>
              <a:ext uri="{FF2B5EF4-FFF2-40B4-BE49-F238E27FC236}">
                <a16:creationId xmlns:a16="http://schemas.microsoft.com/office/drawing/2014/main" id="{380BBF50-EDB7-4E4D-8965-FD85A6329F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981678" y="97655"/>
            <a:ext cx="1112668" cy="6858000"/>
          </a:xfrm>
          <a:prstGeom prst="rect">
            <a:avLst/>
          </a:prstGeom>
          <a:effectLst>
            <a:glow rad="139700">
              <a:schemeClr val="accent1"/>
            </a:glow>
          </a:effectLst>
        </p:spPr>
      </p:pic>
    </p:spTree>
    <p:extLst>
      <p:ext uri="{BB962C8B-B14F-4D97-AF65-F5344CB8AC3E}">
        <p14:creationId xmlns:p14="http://schemas.microsoft.com/office/powerpoint/2010/main" val="720745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Cover image, large fish">
            <a:extLst>
              <a:ext uri="{FF2B5EF4-FFF2-40B4-BE49-F238E27FC236}">
                <a16:creationId xmlns:a16="http://schemas.microsoft.com/office/drawing/2014/main" id="{8557C52B-FF7B-4358-81A2-8E139E5C53DE}"/>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a:stretch/>
        </p:blipFill>
        <p:spPr>
          <a:xfrm>
            <a:off x="0" y="0"/>
            <a:ext cx="12191999" cy="2796466"/>
          </a:xfrm>
        </p:spPr>
      </p:pic>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415636" y="3028567"/>
            <a:ext cx="11776363" cy="701731"/>
          </a:xfrm>
        </p:spPr>
        <p:txBody>
          <a:bodyPr/>
          <a:lstStyle/>
          <a:p>
            <a:r>
              <a:rPr lang="en-US" dirty="0"/>
              <a:t>What Does Partnership mean for the Pacific?</a:t>
            </a:r>
          </a:p>
        </p:txBody>
      </p:sp>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41605" y="3882897"/>
            <a:ext cx="9144000" cy="2229328"/>
          </a:xfrm>
        </p:spPr>
        <p:txBody>
          <a:bodyPr/>
          <a:lstStyle/>
          <a:p>
            <a:r>
              <a:rPr lang="en-US" dirty="0"/>
              <a:t>Genuine and Meaningful</a:t>
            </a:r>
          </a:p>
          <a:p>
            <a:r>
              <a:rPr lang="en-US" dirty="0"/>
              <a:t>	Whose Aiding Who</a:t>
            </a:r>
          </a:p>
          <a:p>
            <a:r>
              <a:rPr lang="en-US" dirty="0"/>
              <a:t>Grassroots Development with Indigenous Platforms and Pacific Peoples</a:t>
            </a:r>
          </a:p>
          <a:p>
            <a:r>
              <a:rPr lang="en-US" dirty="0"/>
              <a:t>	FPIC</a:t>
            </a:r>
          </a:p>
          <a:p>
            <a:r>
              <a:rPr lang="en-US" dirty="0"/>
              <a:t>Human Rights</a:t>
            </a:r>
          </a:p>
          <a:p>
            <a:r>
              <a:rPr lang="en-US" dirty="0"/>
              <a:t>CSO Hubs – Micronesia (Guam) Melanesia (Solomon Islands) </a:t>
            </a:r>
            <a:r>
              <a:rPr lang="en-US" b="1" dirty="0">
                <a:solidFill>
                  <a:srgbClr val="FF0000"/>
                </a:solidFill>
              </a:rPr>
              <a:t>Polynesia (NZ/CK)</a:t>
            </a:r>
          </a:p>
        </p:txBody>
      </p:sp>
    </p:spTree>
    <p:extLst>
      <p:ext uri="{BB962C8B-B14F-4D97-AF65-F5344CB8AC3E}">
        <p14:creationId xmlns:p14="http://schemas.microsoft.com/office/powerpoint/2010/main" val="46032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5 Strategic Focus Areas</a:t>
            </a:r>
            <a:r>
              <a:rPr lang="en-US" dirty="0"/>
              <a:t>: 2017-2020</a:t>
            </a:r>
          </a:p>
        </p:txBody>
      </p:sp>
      <p:sp>
        <p:nvSpPr>
          <p:cNvPr id="3" name="Content Placeholder 2"/>
          <p:cNvSpPr>
            <a:spLocks noGrp="1"/>
          </p:cNvSpPr>
          <p:nvPr>
            <p:ph idx="1"/>
          </p:nvPr>
        </p:nvSpPr>
        <p:spPr>
          <a:xfrm>
            <a:off x="1873188" y="1307238"/>
            <a:ext cx="8167457" cy="4525963"/>
          </a:xfrm>
        </p:spPr>
        <p:txBody>
          <a:bodyPr>
            <a:normAutofit/>
          </a:bodyPr>
          <a:lstStyle/>
          <a:p>
            <a:pPr lvl="0"/>
            <a:r>
              <a:rPr lang="en-US" sz="2400" dirty="0"/>
              <a:t>Strengthening CSO platforms</a:t>
            </a:r>
            <a:endParaRPr lang="en-AU" sz="2400" dirty="0"/>
          </a:p>
          <a:p>
            <a:pPr lvl="0"/>
            <a:r>
              <a:rPr lang="en-US" sz="2400" dirty="0"/>
              <a:t>Development effectiveness</a:t>
            </a:r>
            <a:endParaRPr lang="en-AU" sz="2400" dirty="0"/>
          </a:p>
          <a:p>
            <a:pPr lvl="0"/>
            <a:r>
              <a:rPr lang="en-US" sz="2400" dirty="0"/>
              <a:t>Action research and policy advocacy</a:t>
            </a:r>
            <a:endParaRPr lang="en-AU" sz="2400" dirty="0"/>
          </a:p>
          <a:p>
            <a:r>
              <a:rPr lang="en-US" sz="2400" dirty="0"/>
              <a:t>CSO capacity strengthening</a:t>
            </a:r>
            <a:endParaRPr lang="en-AU" sz="2400" dirty="0"/>
          </a:p>
          <a:p>
            <a:pPr lvl="0"/>
            <a:r>
              <a:rPr lang="en-US" sz="2400" dirty="0"/>
              <a:t>Pacific development leadership</a:t>
            </a:r>
            <a:endParaRPr lang="en-AU" sz="2400" dirty="0"/>
          </a:p>
        </p:txBody>
      </p:sp>
      <p:pic>
        <p:nvPicPr>
          <p:cNvPr id="4" name="Picture Placeholder 10" descr="Divider slide accent image">
            <a:extLst>
              <a:ext uri="{FF2B5EF4-FFF2-40B4-BE49-F238E27FC236}">
                <a16:creationId xmlns:a16="http://schemas.microsoft.com/office/drawing/2014/main" id="{DC373D13-007F-48C4-81DF-500809BBFBA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p:spPr>
      </p:pic>
    </p:spTree>
    <p:extLst>
      <p:ext uri="{BB962C8B-B14F-4D97-AF65-F5344CB8AC3E}">
        <p14:creationId xmlns:p14="http://schemas.microsoft.com/office/powerpoint/2010/main" val="367073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9460-29BA-4CC9-9986-8865EE294416}"/>
              </a:ext>
            </a:extLst>
          </p:cNvPr>
          <p:cNvSpPr>
            <a:spLocks noGrp="1"/>
          </p:cNvSpPr>
          <p:nvPr>
            <p:ph type="title"/>
          </p:nvPr>
        </p:nvSpPr>
        <p:spPr>
          <a:xfrm>
            <a:off x="1981200" y="274638"/>
            <a:ext cx="8229600" cy="501974"/>
          </a:xfrm>
        </p:spPr>
        <p:txBody>
          <a:bodyPr>
            <a:normAutofit fontScale="90000"/>
          </a:bodyPr>
          <a:lstStyle/>
          <a:p>
            <a:r>
              <a:rPr lang="en-AU" dirty="0"/>
              <a:t>Strategic Focus Areas 2017-2020</a:t>
            </a:r>
          </a:p>
        </p:txBody>
      </p:sp>
      <p:pic>
        <p:nvPicPr>
          <p:cNvPr id="4" name="Content Placeholder 3">
            <a:extLst>
              <a:ext uri="{FF2B5EF4-FFF2-40B4-BE49-F238E27FC236}">
                <a16:creationId xmlns:a16="http://schemas.microsoft.com/office/drawing/2014/main" id="{F7884AEE-0BAE-49C6-B522-DDEEA70B8133}"/>
              </a:ext>
            </a:extLst>
          </p:cNvPr>
          <p:cNvPicPr>
            <a:picLocks noGrp="1" noChangeAspect="1"/>
          </p:cNvPicPr>
          <p:nvPr>
            <p:ph idx="1"/>
          </p:nvPr>
        </p:nvPicPr>
        <p:blipFill>
          <a:blip r:embed="rId2"/>
          <a:stretch>
            <a:fillRect/>
          </a:stretch>
        </p:blipFill>
        <p:spPr>
          <a:xfrm>
            <a:off x="1828800" y="904876"/>
            <a:ext cx="8382000" cy="2000250"/>
          </a:xfrm>
          <a:prstGeom prst="rect">
            <a:avLst/>
          </a:prstGeom>
        </p:spPr>
      </p:pic>
      <p:pic>
        <p:nvPicPr>
          <p:cNvPr id="5" name="Picture 4">
            <a:extLst>
              <a:ext uri="{FF2B5EF4-FFF2-40B4-BE49-F238E27FC236}">
                <a16:creationId xmlns:a16="http://schemas.microsoft.com/office/drawing/2014/main" id="{D30F2468-3CEE-40CD-BAE1-FFA0AA3EC9B1}"/>
              </a:ext>
            </a:extLst>
          </p:cNvPr>
          <p:cNvPicPr>
            <a:picLocks noChangeAspect="1"/>
          </p:cNvPicPr>
          <p:nvPr/>
        </p:nvPicPr>
        <p:blipFill>
          <a:blip r:embed="rId3"/>
          <a:stretch>
            <a:fillRect/>
          </a:stretch>
        </p:blipFill>
        <p:spPr>
          <a:xfrm>
            <a:off x="1844351" y="2905127"/>
            <a:ext cx="8366450" cy="1857375"/>
          </a:xfrm>
          <a:prstGeom prst="rect">
            <a:avLst/>
          </a:prstGeom>
        </p:spPr>
      </p:pic>
      <p:pic>
        <p:nvPicPr>
          <p:cNvPr id="6" name="Picture 5">
            <a:extLst>
              <a:ext uri="{FF2B5EF4-FFF2-40B4-BE49-F238E27FC236}">
                <a16:creationId xmlns:a16="http://schemas.microsoft.com/office/drawing/2014/main" id="{8ECCEEB5-C5AE-4A56-A21D-09D1CD59260B}"/>
              </a:ext>
            </a:extLst>
          </p:cNvPr>
          <p:cNvPicPr>
            <a:picLocks noChangeAspect="1"/>
          </p:cNvPicPr>
          <p:nvPr/>
        </p:nvPicPr>
        <p:blipFill>
          <a:blip r:embed="rId4"/>
          <a:stretch>
            <a:fillRect/>
          </a:stretch>
        </p:blipFill>
        <p:spPr>
          <a:xfrm>
            <a:off x="1905000" y="4890766"/>
            <a:ext cx="8382000" cy="1862655"/>
          </a:xfrm>
          <a:prstGeom prst="rect">
            <a:avLst/>
          </a:prstGeom>
        </p:spPr>
      </p:pic>
    </p:spTree>
    <p:extLst>
      <p:ext uri="{BB962C8B-B14F-4D97-AF65-F5344CB8AC3E}">
        <p14:creationId xmlns:p14="http://schemas.microsoft.com/office/powerpoint/2010/main" val="367913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961E-21D1-4376-8D78-28DFC354C192}"/>
              </a:ext>
            </a:extLst>
          </p:cNvPr>
          <p:cNvSpPr>
            <a:spLocks noGrp="1"/>
          </p:cNvSpPr>
          <p:nvPr>
            <p:ph type="title"/>
          </p:nvPr>
        </p:nvSpPr>
        <p:spPr/>
        <p:txBody>
          <a:bodyPr/>
          <a:lstStyle/>
          <a:p>
            <a:r>
              <a:rPr lang="en-AU" dirty="0"/>
              <a:t>Strategic Focus Areas 2017-2020</a:t>
            </a:r>
          </a:p>
        </p:txBody>
      </p:sp>
      <p:pic>
        <p:nvPicPr>
          <p:cNvPr id="4" name="Content Placeholder 3">
            <a:extLst>
              <a:ext uri="{FF2B5EF4-FFF2-40B4-BE49-F238E27FC236}">
                <a16:creationId xmlns:a16="http://schemas.microsoft.com/office/drawing/2014/main" id="{D357F5F0-11BB-4C67-9E39-3E50149E277F}"/>
              </a:ext>
            </a:extLst>
          </p:cNvPr>
          <p:cNvPicPr>
            <a:picLocks noGrp="1" noChangeAspect="1"/>
          </p:cNvPicPr>
          <p:nvPr>
            <p:ph idx="1"/>
          </p:nvPr>
        </p:nvPicPr>
        <p:blipFill>
          <a:blip r:embed="rId2"/>
          <a:stretch>
            <a:fillRect/>
          </a:stretch>
        </p:blipFill>
        <p:spPr>
          <a:xfrm>
            <a:off x="1828800" y="1295400"/>
            <a:ext cx="8382000" cy="2324100"/>
          </a:xfrm>
          <a:prstGeom prst="rect">
            <a:avLst/>
          </a:prstGeom>
        </p:spPr>
      </p:pic>
      <p:pic>
        <p:nvPicPr>
          <p:cNvPr id="5" name="Picture 4">
            <a:extLst>
              <a:ext uri="{FF2B5EF4-FFF2-40B4-BE49-F238E27FC236}">
                <a16:creationId xmlns:a16="http://schemas.microsoft.com/office/drawing/2014/main" id="{50A0F166-B211-45BA-BD8D-04DD88375037}"/>
              </a:ext>
            </a:extLst>
          </p:cNvPr>
          <p:cNvPicPr>
            <a:picLocks noChangeAspect="1"/>
          </p:cNvPicPr>
          <p:nvPr/>
        </p:nvPicPr>
        <p:blipFill>
          <a:blip r:embed="rId3"/>
          <a:stretch>
            <a:fillRect/>
          </a:stretch>
        </p:blipFill>
        <p:spPr>
          <a:xfrm>
            <a:off x="1984310" y="3628831"/>
            <a:ext cx="8226490" cy="2647950"/>
          </a:xfrm>
          <a:prstGeom prst="rect">
            <a:avLst/>
          </a:prstGeom>
        </p:spPr>
      </p:pic>
    </p:spTree>
    <p:extLst>
      <p:ext uri="{BB962C8B-B14F-4D97-AF65-F5344CB8AC3E}">
        <p14:creationId xmlns:p14="http://schemas.microsoft.com/office/powerpoint/2010/main" val="2245641284"/>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779F835037E47B84466625A87CCCD" ma:contentTypeVersion="10" ma:contentTypeDescription="Create a new document." ma:contentTypeScope="" ma:versionID="55e623109a57a8e24ee01120874241ad">
  <xsd:schema xmlns:xsd="http://www.w3.org/2001/XMLSchema" xmlns:xs="http://www.w3.org/2001/XMLSchema" xmlns:p="http://schemas.microsoft.com/office/2006/metadata/properties" xmlns:ns2="9491eabc-1675-431e-8468-36c0a4f15517" xmlns:ns3="d2c898a5-5572-438b-a976-5032225a77fc" targetNamespace="http://schemas.microsoft.com/office/2006/metadata/properties" ma:root="true" ma:fieldsID="9882a57d91074de3ff7ce48e86bcec83" ns2:_="" ns3:_="">
    <xsd:import namespace="9491eabc-1675-431e-8468-36c0a4f15517"/>
    <xsd:import namespace="d2c898a5-5572-438b-a976-5032225a77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eabc-1675-431e-8468-36c0a4f15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898a5-5572-438b-a976-5032225a77f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49A3E-C6E6-4891-8961-2A14D68B50D5}"/>
</file>

<file path=customXml/itemProps2.xml><?xml version="1.0" encoding="utf-8"?>
<ds:datastoreItem xmlns:ds="http://schemas.openxmlformats.org/officeDocument/2006/customXml" ds:itemID="{599B7651-08C1-49A1-AFE9-4E4CD342176D}">
  <ds:schemaRef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DC3D7A05-DE9A-4773-A113-AAE964924F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TF89715846</Template>
  <TotalTime>0</TotalTime>
  <Words>2215</Words>
  <Application>Microsoft Office PowerPoint</Application>
  <PresentationFormat>Widescreen</PresentationFormat>
  <Paragraphs>290</Paragraphs>
  <Slides>44</Slides>
  <Notes>0</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Black</vt:lpstr>
      <vt:lpstr>Calibri</vt:lpstr>
      <vt:lpstr>Century Gothic</vt:lpstr>
      <vt:lpstr>Wingdings</vt:lpstr>
      <vt:lpstr>Office Theme</vt:lpstr>
      <vt:lpstr> CID Annual Conference 2019 -"Beyond Aid: Partnerships for the Future“</vt:lpstr>
      <vt:lpstr>Background - Set Up </vt:lpstr>
      <vt:lpstr>Who Is PIANGO</vt:lpstr>
      <vt:lpstr>PIANGO Network</vt:lpstr>
      <vt:lpstr>VISION-MISSION CSO Leaders Rethinking Development in the Pacific Islands</vt:lpstr>
      <vt:lpstr>What Does Partnership mean for the Pacific?</vt:lpstr>
      <vt:lpstr>5 Strategic Focus Areas: 2017-2020</vt:lpstr>
      <vt:lpstr>Strategic Focus Areas 2017-2020</vt:lpstr>
      <vt:lpstr>Strategic Focus Areas 2017-2020</vt:lpstr>
      <vt:lpstr>Alliances</vt:lpstr>
      <vt:lpstr>SDG17 – PIANGO Partnerships</vt:lpstr>
      <vt:lpstr>PIANGO Partnerships Contd</vt:lpstr>
      <vt:lpstr>PRNGO Alliance</vt:lpstr>
      <vt:lpstr>Development Effectiveness</vt:lpstr>
      <vt:lpstr>Istanbul Principles for CSO Development Effectiveness</vt:lpstr>
      <vt:lpstr>NEW ERA: INCLUSIVE GLOBAL PARTNERSHIP (2011) Busan Partnership para. 22</vt:lpstr>
      <vt:lpstr>Rethinking Development Reshaping the Pacific we want, Beyond 2015</vt:lpstr>
      <vt:lpstr>Rethinking PIANGO  A Pacific Phoenix rising from the ashes – </vt:lpstr>
      <vt:lpstr>Reshaping the Pacific we want</vt:lpstr>
      <vt:lpstr>Key Strategies</vt:lpstr>
      <vt:lpstr>Key Strategies Contd</vt:lpstr>
      <vt:lpstr>Why Some Partnerships Works and Some Dont  </vt:lpstr>
      <vt:lpstr>Key Issues</vt:lpstr>
      <vt:lpstr>Key Issues Contd</vt:lpstr>
      <vt:lpstr>Pacific Island cultural identity</vt:lpstr>
      <vt:lpstr>Why some Partnerships Don’t work</vt:lpstr>
      <vt:lpstr>Pacific Regionalism - A Geopolitical analysis </vt:lpstr>
      <vt:lpstr>PRNGO Alliance</vt:lpstr>
      <vt:lpstr>Next Generation leadership</vt:lpstr>
      <vt:lpstr>Gender and Women’s Development</vt:lpstr>
      <vt:lpstr>Features – of the Pacific we Want</vt:lpstr>
      <vt:lpstr>Next steps</vt:lpstr>
      <vt:lpstr>Transition Plan to Council April 2020</vt:lpstr>
      <vt:lpstr>PIANGO +</vt:lpstr>
      <vt:lpstr>Strategy Activities for the Transition Plan and Road to Council  2020</vt:lpstr>
      <vt:lpstr>PIANGO 2030 Strategic Direction</vt:lpstr>
      <vt:lpstr>Strategic Potential Partners to explore</vt:lpstr>
      <vt:lpstr>THANK YOU</vt:lpstr>
      <vt:lpstr>Title 3</vt:lpstr>
      <vt:lpstr>Title 4</vt:lpstr>
      <vt:lpstr>Title 5</vt:lpstr>
      <vt:lpstr>Title 7 </vt:lpstr>
      <vt:lpstr>Title 8 </vt:lpstr>
      <vt:lpstr>Quote and Image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2019-07-07T10:50:44Z</dcterms:created>
  <dcterms:modified xsi:type="dcterms:W3CDTF">2019-10-20T21:35:27Z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0x010100EAD779F835037E47B84466625A87CCCD</vt:lpwstr>
  </property>
</Properties>
</file>