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14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5D6167-9B82-466A-8BFE-56D5F48320E6}" type="datetimeFigureOut">
              <a:rPr lang="en-GB" smtClean="0"/>
              <a:t>21/10/2019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B93678-B298-453A-AA3E-2EA9351B99F6}" type="slidenum">
              <a:rPr lang="en-GB" smtClean="0"/>
              <a:t>‹#›</a:t>
            </a:fld>
            <a:endParaRPr lang="en-GB"/>
          </a:p>
        </p:txBody>
      </p:sp>
    </p:spTree>
    <p:extLst>
      <p:ext uri="{BB962C8B-B14F-4D97-AF65-F5344CB8AC3E}">
        <p14:creationId xmlns:p14="http://schemas.microsoft.com/office/powerpoint/2010/main" val="3048370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FB93678-B298-453A-AA3E-2EA9351B99F6}" type="slidenum">
              <a:rPr lang="en-GB" smtClean="0"/>
              <a:t>1</a:t>
            </a:fld>
            <a:endParaRPr lang="en-GB"/>
          </a:p>
        </p:txBody>
      </p:sp>
    </p:spTree>
    <p:extLst>
      <p:ext uri="{BB962C8B-B14F-4D97-AF65-F5344CB8AC3E}">
        <p14:creationId xmlns:p14="http://schemas.microsoft.com/office/powerpoint/2010/main" val="1023238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€800m 11</a:t>
            </a:r>
            <a:r>
              <a:rPr lang="en-US" baseline="30000" dirty="0" smtClean="0"/>
              <a:t>th</a:t>
            </a:r>
            <a:r>
              <a:rPr lang="en-US" dirty="0" smtClean="0"/>
              <a:t> European Development Fund 2014-2020</a:t>
            </a:r>
          </a:p>
          <a:p>
            <a:r>
              <a:rPr lang="en-US" dirty="0" smtClean="0"/>
              <a:t>Bilateral &amp; regional responsibilities </a:t>
            </a:r>
            <a:endParaRPr lang="en-US" dirty="0" smtClean="0"/>
          </a:p>
          <a:p>
            <a:r>
              <a:rPr lang="en-US" dirty="0" smtClean="0"/>
              <a:t>Pacific Del: </a:t>
            </a:r>
            <a:r>
              <a:rPr lang="en-GB" dirty="0" smtClean="0"/>
              <a:t>Cook Islands, Federated States of Micronesia, Fiji, Kiribati, Nauru, Niue, Palau, Republic of Marshall Islands, Samoa, Tonga and Tuvalu (11)</a:t>
            </a:r>
          </a:p>
          <a:p>
            <a:r>
              <a:rPr lang="en-US" dirty="0" smtClean="0"/>
              <a:t>PNG: PNG,</a:t>
            </a:r>
            <a:r>
              <a:rPr lang="en-US" baseline="0" dirty="0" smtClean="0"/>
              <a:t> Solomon Islands and Vanuatu </a:t>
            </a:r>
            <a:endParaRPr lang="en-US" dirty="0" smtClean="0"/>
          </a:p>
          <a:p>
            <a:endParaRPr lang="en-GB" dirty="0"/>
          </a:p>
        </p:txBody>
      </p:sp>
      <p:sp>
        <p:nvSpPr>
          <p:cNvPr id="4" name="Slide Number Placeholder 3"/>
          <p:cNvSpPr>
            <a:spLocks noGrp="1"/>
          </p:cNvSpPr>
          <p:nvPr>
            <p:ph type="sldNum" sz="quarter" idx="10"/>
          </p:nvPr>
        </p:nvSpPr>
        <p:spPr/>
        <p:txBody>
          <a:bodyPr/>
          <a:lstStyle/>
          <a:p>
            <a:fld id="{FFB93678-B298-453A-AA3E-2EA9351B99F6}" type="slidenum">
              <a:rPr lang="en-GB" smtClean="0"/>
              <a:t>2</a:t>
            </a:fld>
            <a:endParaRPr lang="en-GB"/>
          </a:p>
        </p:txBody>
      </p:sp>
    </p:spTree>
    <p:extLst>
      <p:ext uri="{BB962C8B-B14F-4D97-AF65-F5344CB8AC3E}">
        <p14:creationId xmlns:p14="http://schemas.microsoft.com/office/powerpoint/2010/main" val="2369750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Resilience: The EU is not only supporting post-cyclone recovery efforts, but is also helping countries to cope with the adverse effects of weather and to allow them to be more resilient to such effects in the future. Drought-</a:t>
            </a:r>
            <a:r>
              <a:rPr lang="en-GB" sz="1200" kern="1200" dirty="0" err="1" smtClean="0">
                <a:solidFill>
                  <a:schemeClr val="tx1"/>
                </a:solidFill>
                <a:effectLst/>
                <a:latin typeface="+mn-lt"/>
                <a:ea typeface="+mn-ea"/>
                <a:cs typeface="+mn-cs"/>
              </a:rPr>
              <a:t>resistent</a:t>
            </a:r>
            <a:r>
              <a:rPr lang="en-GB" sz="1200" kern="1200" baseline="0" dirty="0" smtClean="0">
                <a:solidFill>
                  <a:schemeClr val="tx1"/>
                </a:solidFill>
                <a:effectLst/>
                <a:latin typeface="+mn-lt"/>
                <a:ea typeface="+mn-ea"/>
                <a:cs typeface="+mn-cs"/>
              </a:rPr>
              <a:t> agriculture, WASH</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Climate change:</a:t>
            </a:r>
            <a:r>
              <a:rPr lang="en-GB" sz="1200" kern="1200" baseline="0" dirty="0" smtClean="0">
                <a:solidFill>
                  <a:schemeClr val="tx1"/>
                </a:solidFill>
                <a:effectLst/>
                <a:latin typeface="+mn-lt"/>
                <a:ea typeface="+mn-ea"/>
                <a:cs typeface="+mn-cs"/>
              </a:rPr>
              <a:t> Mainstreamed through funding arrangements. G</a:t>
            </a:r>
            <a:r>
              <a:rPr lang="en-GB" sz="1200" kern="1200" dirty="0" smtClean="0">
                <a:solidFill>
                  <a:schemeClr val="tx1"/>
                </a:solidFill>
                <a:effectLst/>
                <a:latin typeface="+mn-lt"/>
                <a:ea typeface="+mn-ea"/>
                <a:cs typeface="+mn-cs"/>
              </a:rPr>
              <a:t>rants through the Global Climate Change Alliance+ program which provides a platform for dialogue and cooperation, and technical and financial support to Small Island Developing States; including the funding of national and regional projects in the Pacific. Building</a:t>
            </a:r>
            <a:r>
              <a:rPr lang="en-GB" sz="1200" kern="1200" baseline="0" dirty="0" smtClean="0">
                <a:solidFill>
                  <a:schemeClr val="tx1"/>
                </a:solidFill>
                <a:effectLst/>
                <a:latin typeface="+mn-lt"/>
                <a:ea typeface="+mn-ea"/>
                <a:cs typeface="+mn-cs"/>
              </a:rPr>
              <a:t> up rules-based global order.</a:t>
            </a:r>
            <a:endParaRPr lang="en-GB"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Eg</a:t>
            </a:r>
            <a:r>
              <a:rPr lang="en-US"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Joint Pacific Initiative for biodiversity, climate change and resilience; an initiative worth €21 million launched in 2017. The EU, France, Australia and New Zealand have joined forces to help the Pacific region adapt to the effects of climate change, protect biodiversity and to increase resilience. The EU and France are contributing €10 million each and New Zealand and Australia with €1 additional million.</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Sustainability: Years of relying on cheap imports and lack of infrastructure investment have left many Pacific-ACP states with unsustainable food supplies and poor quality living conditions. The EU is working closely with governments in agriculture, aquaculture, energy, waste and water sectors to ensure that life on the islands is sustainable into the 21st Century.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Economic growth: Growth of Pacific-ACP states will always be limited by their size and geographic remoteness. The EU is helping the region to mitigate these limitations by supporting regional economic integration and building skills and capacities in economic governance, as well as by ensuring a sustainable, diverse productive base.</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Gender equality: The region suffers from damaging gender stereotypes which limit opportunities and access to services for vulnerable groups. Particular attention is paid to end gender-based violence.</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Regional integration: The regional architecture is fragmented and diverse; programmes aimed at the regional level sometimes miss the end beneficiary. The EU is working with Pacific-ACP states to improve the work of regional organisations so that EU regional programmes have tangible benefits to the inhabitants of the region. Works with &amp; fund Forum Secretariat, SPC, CROP agencies to avoid over-burdening</a:t>
            </a:r>
            <a:r>
              <a:rPr lang="en-GB" sz="1200" kern="1200" baseline="0" dirty="0" smtClean="0">
                <a:solidFill>
                  <a:schemeClr val="tx1"/>
                </a:solidFill>
                <a:effectLst/>
                <a:latin typeface="+mn-lt"/>
                <a:ea typeface="+mn-ea"/>
                <a:cs typeface="+mn-cs"/>
              </a:rPr>
              <a:t> very small states.</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FFB93678-B298-453A-AA3E-2EA9351B99F6}" type="slidenum">
              <a:rPr lang="en-GB" smtClean="0"/>
              <a:t>3</a:t>
            </a:fld>
            <a:endParaRPr lang="en-GB"/>
          </a:p>
        </p:txBody>
      </p:sp>
    </p:spTree>
    <p:extLst>
      <p:ext uri="{BB962C8B-B14F-4D97-AF65-F5344CB8AC3E}">
        <p14:creationId xmlns:p14="http://schemas.microsoft.com/office/powerpoint/2010/main" val="3523582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Gender: Spotlight </a:t>
            </a:r>
            <a:r>
              <a:rPr lang="en-US" dirty="0" smtClean="0"/>
              <a:t>Initiative: </a:t>
            </a:r>
            <a:r>
              <a:rPr lang="en-GB" dirty="0" smtClean="0"/>
              <a:t>new, global, multi-year initiative focused on eliminating all forms of violence against women and girls,</a:t>
            </a:r>
            <a:r>
              <a:rPr lang="en-GB" baseline="0" dirty="0" smtClean="0"/>
              <a:t> in line with SDGs. €50m, </a:t>
            </a:r>
            <a:r>
              <a:rPr lang="en-GB" sz="1200" b="1" kern="1200" dirty="0" smtClean="0">
                <a:solidFill>
                  <a:schemeClr val="tx1"/>
                </a:solidFill>
                <a:effectLst/>
                <a:latin typeface="+mn-lt"/>
                <a:ea typeface="+mn-ea"/>
                <a:cs typeface="+mn-cs"/>
              </a:rPr>
              <a:t>4 country programmes identified</a:t>
            </a:r>
            <a:r>
              <a:rPr lang="en-GB" sz="1200" kern="1200" dirty="0" smtClean="0">
                <a:solidFill>
                  <a:schemeClr val="tx1"/>
                </a:solidFill>
                <a:effectLst/>
                <a:latin typeface="+mn-lt"/>
                <a:ea typeface="+mn-ea"/>
                <a:cs typeface="+mn-cs"/>
              </a:rPr>
              <a:t> (Timor </a:t>
            </a:r>
            <a:r>
              <a:rPr lang="en-GB" sz="1200" kern="1200" dirty="0" err="1" smtClean="0">
                <a:solidFill>
                  <a:schemeClr val="tx1"/>
                </a:solidFill>
                <a:effectLst/>
                <a:latin typeface="+mn-lt"/>
                <a:ea typeface="+mn-ea"/>
                <a:cs typeface="+mn-cs"/>
              </a:rPr>
              <a:t>Leste</a:t>
            </a:r>
            <a:r>
              <a:rPr lang="en-GB" sz="1200" kern="1200" dirty="0" smtClean="0">
                <a:solidFill>
                  <a:schemeClr val="tx1"/>
                </a:solidFill>
                <a:effectLst/>
                <a:latin typeface="+mn-lt"/>
                <a:ea typeface="+mn-ea"/>
                <a:cs typeface="+mn-cs"/>
              </a:rPr>
              <a:t>, Papua New Guinea, Vanuatu and Samoa) and a regional programme is at its final stage of preparation. Invite NZ </a:t>
            </a:r>
            <a:r>
              <a:rPr lang="en-GB" sz="1200" b="1" kern="1200" dirty="0" smtClean="0">
                <a:solidFill>
                  <a:schemeClr val="tx1"/>
                </a:solidFill>
                <a:effectLst/>
                <a:latin typeface="+mn-lt"/>
                <a:ea typeface="+mn-ea"/>
                <a:cs typeface="+mn-cs"/>
              </a:rPr>
              <a:t>to join the initiative formally.</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 WPS: EU backs UN agenda and wants to support NZ in its WPS efforts</a:t>
            </a:r>
            <a:r>
              <a:rPr lang="en-US" baseline="0" dirty="0" smtClean="0"/>
              <a:t> in the Pacific. Stories to tell from Afghanistan &amp; Syria. </a:t>
            </a:r>
            <a:endParaRPr lang="en-GB" dirty="0" smtClean="0"/>
          </a:p>
          <a:p>
            <a:endParaRPr lang="en-GB" dirty="0"/>
          </a:p>
        </p:txBody>
      </p:sp>
      <p:sp>
        <p:nvSpPr>
          <p:cNvPr id="4" name="Slide Number Placeholder 3"/>
          <p:cNvSpPr>
            <a:spLocks noGrp="1"/>
          </p:cNvSpPr>
          <p:nvPr>
            <p:ph type="sldNum" sz="quarter" idx="10"/>
          </p:nvPr>
        </p:nvSpPr>
        <p:spPr/>
        <p:txBody>
          <a:bodyPr/>
          <a:lstStyle/>
          <a:p>
            <a:fld id="{FFB93678-B298-453A-AA3E-2EA9351B99F6}" type="slidenum">
              <a:rPr lang="en-GB" smtClean="0"/>
              <a:t>4</a:t>
            </a:fld>
            <a:endParaRPr lang="en-GB"/>
          </a:p>
        </p:txBody>
      </p:sp>
    </p:spTree>
    <p:extLst>
      <p:ext uri="{BB962C8B-B14F-4D97-AF65-F5344CB8AC3E}">
        <p14:creationId xmlns:p14="http://schemas.microsoft.com/office/powerpoint/2010/main" val="295107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Post-</a:t>
            </a:r>
            <a:r>
              <a:rPr lang="en-GB" sz="1200" kern="1200" dirty="0" err="1" smtClean="0">
                <a:solidFill>
                  <a:schemeClr val="tx1"/>
                </a:solidFill>
                <a:effectLst/>
                <a:latin typeface="+mn-lt"/>
                <a:ea typeface="+mn-ea"/>
                <a:cs typeface="+mn-cs"/>
              </a:rPr>
              <a:t>Cotonou</a:t>
            </a:r>
            <a:r>
              <a:rPr lang="en-GB" sz="1200" kern="1200" dirty="0" smtClean="0">
                <a:solidFill>
                  <a:schemeClr val="tx1"/>
                </a:solidFill>
                <a:effectLst/>
                <a:latin typeface="+mn-lt"/>
                <a:ea typeface="+mn-ea"/>
                <a:cs typeface="+mn-cs"/>
              </a:rPr>
              <a:t> negotiating directives outline a more political agreement, with development assistance still included, but not playing the major role. This means that the EU will maintain and deepen its role as a major development partner (help PICs meet their Sustainable Development Goals) while pursuing a more political approach, seeking more mutual benefit. </a:t>
            </a:r>
          </a:p>
          <a:p>
            <a:r>
              <a:rPr lang="en-US" sz="1200" kern="1200" dirty="0" err="1" smtClean="0">
                <a:solidFill>
                  <a:schemeClr val="tx1"/>
                </a:solidFill>
                <a:effectLst/>
                <a:latin typeface="+mn-lt"/>
                <a:ea typeface="+mn-ea"/>
                <a:cs typeface="+mn-cs"/>
              </a:rPr>
              <a:t>Cotonou</a:t>
            </a:r>
            <a:r>
              <a:rPr lang="en-US" sz="1200" kern="1200" baseline="0" dirty="0" smtClean="0">
                <a:solidFill>
                  <a:schemeClr val="tx1"/>
                </a:solidFill>
                <a:effectLst/>
                <a:latin typeface="+mn-lt"/>
                <a:ea typeface="+mn-ea"/>
                <a:cs typeface="+mn-cs"/>
              </a:rPr>
              <a:t> Agreement </a:t>
            </a:r>
            <a:r>
              <a:rPr lang="en-US" sz="1200" kern="1200" baseline="0" smtClean="0">
                <a:solidFill>
                  <a:schemeClr val="tx1"/>
                </a:solidFill>
                <a:effectLst/>
                <a:latin typeface="+mn-lt"/>
                <a:ea typeface="+mn-ea"/>
                <a:cs typeface="+mn-cs"/>
              </a:rPr>
              <a:t>2000-2020 ends Feb </a:t>
            </a:r>
            <a:r>
              <a:rPr lang="en-US" sz="1200" kern="1200" baseline="0" dirty="0" smtClean="0">
                <a:solidFill>
                  <a:schemeClr val="tx1"/>
                </a:solidFill>
                <a:effectLst/>
                <a:latin typeface="+mn-lt"/>
                <a:ea typeface="+mn-ea"/>
                <a:cs typeface="+mn-cs"/>
              </a:rPr>
              <a:t>2020</a:t>
            </a:r>
          </a:p>
          <a:p>
            <a:r>
              <a:rPr lang="en-GB" sz="1200" kern="1200" dirty="0" smtClean="0">
                <a:solidFill>
                  <a:schemeClr val="tx1"/>
                </a:solidFill>
                <a:effectLst/>
                <a:latin typeface="+mn-lt"/>
                <a:ea typeface="+mn-ea"/>
                <a:cs typeface="+mn-cs"/>
              </a:rPr>
              <a:t>a </a:t>
            </a:r>
            <a:r>
              <a:rPr lang="en-GB" sz="1200" b="1" kern="1200" dirty="0" smtClean="0">
                <a:solidFill>
                  <a:schemeClr val="tx1"/>
                </a:solidFill>
                <a:effectLst/>
                <a:latin typeface="+mn-lt"/>
                <a:ea typeface="+mn-ea"/>
                <a:cs typeface="+mn-cs"/>
              </a:rPr>
              <a:t>revision of the </a:t>
            </a:r>
            <a:r>
              <a:rPr lang="en-GB" sz="1200" b="1" kern="1200" dirty="0" err="1" smtClean="0">
                <a:solidFill>
                  <a:schemeClr val="tx1"/>
                </a:solidFill>
                <a:effectLst/>
                <a:latin typeface="+mn-lt"/>
                <a:ea typeface="+mn-ea"/>
                <a:cs typeface="+mn-cs"/>
              </a:rPr>
              <a:t>Cotonou</a:t>
            </a:r>
            <a:r>
              <a:rPr lang="en-GB" sz="1200" b="1" kern="1200" dirty="0" smtClean="0">
                <a:solidFill>
                  <a:schemeClr val="tx1"/>
                </a:solidFill>
                <a:effectLst/>
                <a:latin typeface="+mn-lt"/>
                <a:ea typeface="+mn-ea"/>
                <a:cs typeface="+mn-cs"/>
              </a:rPr>
              <a:t> agreement</a:t>
            </a:r>
            <a:r>
              <a:rPr lang="en-GB" sz="1200" kern="1200" dirty="0" smtClean="0">
                <a:solidFill>
                  <a:schemeClr val="tx1"/>
                </a:solidFill>
                <a:effectLst/>
                <a:latin typeface="+mn-lt"/>
                <a:ea typeface="+mn-ea"/>
                <a:cs typeface="+mn-cs"/>
              </a:rPr>
              <a:t>, and we aim to respond more effectively to the particular challenges, opportunities and ambitions of our Pacific partners through a specific Pacific protocol. Special consideration in the new EU-Pacific partnership will be given to addressing the impact of climate change on the </a:t>
            </a:r>
            <a:r>
              <a:rPr lang="en-GB" sz="1200" b="1" kern="1200" dirty="0" smtClean="0">
                <a:solidFill>
                  <a:schemeClr val="tx1"/>
                </a:solidFill>
                <a:effectLst/>
                <a:latin typeface="+mn-lt"/>
                <a:ea typeface="+mn-ea"/>
                <a:cs typeface="+mn-cs"/>
              </a:rPr>
              <a:t>Blue Pacific and protecting the ocean</a:t>
            </a:r>
            <a:r>
              <a:rPr lang="en-GB" sz="1200" b="0" kern="1200" dirty="0" smtClean="0">
                <a:solidFill>
                  <a:schemeClr val="tx1"/>
                </a:solidFill>
                <a:effectLst/>
                <a:latin typeface="+mn-lt"/>
                <a:ea typeface="+mn-ea"/>
                <a:cs typeface="+mn-cs"/>
              </a:rPr>
              <a:t>.</a:t>
            </a:r>
            <a:endParaRPr lang="en-GB" dirty="0"/>
          </a:p>
        </p:txBody>
      </p:sp>
      <p:sp>
        <p:nvSpPr>
          <p:cNvPr id="4" name="Slide Number Placeholder 3"/>
          <p:cNvSpPr>
            <a:spLocks noGrp="1"/>
          </p:cNvSpPr>
          <p:nvPr>
            <p:ph type="sldNum" sz="quarter" idx="10"/>
          </p:nvPr>
        </p:nvSpPr>
        <p:spPr/>
        <p:txBody>
          <a:bodyPr/>
          <a:lstStyle/>
          <a:p>
            <a:fld id="{FFB93678-B298-453A-AA3E-2EA9351B99F6}" type="slidenum">
              <a:rPr lang="en-GB" smtClean="0"/>
              <a:t>5</a:t>
            </a:fld>
            <a:endParaRPr lang="en-GB"/>
          </a:p>
        </p:txBody>
      </p:sp>
    </p:spTree>
    <p:extLst>
      <p:ext uri="{BB962C8B-B14F-4D97-AF65-F5344CB8AC3E}">
        <p14:creationId xmlns:p14="http://schemas.microsoft.com/office/powerpoint/2010/main" val="5820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712CC54-7776-4C93-84C8-EA977EE9B6AD}" type="datetimeFigureOut">
              <a:rPr lang="en-GB" smtClean="0"/>
              <a:t>21/10/2019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656320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12CC54-7776-4C93-84C8-EA977EE9B6AD}" type="datetimeFigureOut">
              <a:rPr lang="en-GB" smtClean="0"/>
              <a:t>21/10/2019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377664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12CC54-7776-4C93-84C8-EA977EE9B6AD}" type="datetimeFigureOut">
              <a:rPr lang="en-GB" smtClean="0"/>
              <a:t>21/10/2019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1498162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712CC54-7776-4C93-84C8-EA977EE9B6AD}" type="datetimeFigureOut">
              <a:rPr lang="en-GB" smtClean="0"/>
              <a:t>21/10/2019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2396803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12CC54-7776-4C93-84C8-EA977EE9B6AD}" type="datetimeFigureOut">
              <a:rPr lang="en-GB" smtClean="0"/>
              <a:t>21/10/2019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31498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712CC54-7776-4C93-84C8-EA977EE9B6AD}" type="datetimeFigureOut">
              <a:rPr lang="en-GB" smtClean="0"/>
              <a:t>21/10/2019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3097272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712CC54-7776-4C93-84C8-EA977EE9B6AD}" type="datetimeFigureOut">
              <a:rPr lang="en-GB" smtClean="0"/>
              <a:t>21/10/2019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291577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712CC54-7776-4C93-84C8-EA977EE9B6AD}" type="datetimeFigureOut">
              <a:rPr lang="en-GB" smtClean="0"/>
              <a:t>21/10/2019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3304026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2CC54-7776-4C93-84C8-EA977EE9B6AD}" type="datetimeFigureOut">
              <a:rPr lang="en-GB" smtClean="0"/>
              <a:t>21/10/2019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3432343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2CC54-7776-4C93-84C8-EA977EE9B6AD}" type="datetimeFigureOut">
              <a:rPr lang="en-GB" smtClean="0"/>
              <a:t>21/10/2019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4029323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12CC54-7776-4C93-84C8-EA977EE9B6AD}" type="datetimeFigureOut">
              <a:rPr lang="en-GB" smtClean="0"/>
              <a:t>21/10/2019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E95302-9D9F-45E2-AF8B-4BFF7477C523}" type="slidenum">
              <a:rPr lang="en-GB" smtClean="0"/>
              <a:t>‹#›</a:t>
            </a:fld>
            <a:endParaRPr lang="en-GB"/>
          </a:p>
        </p:txBody>
      </p:sp>
    </p:spTree>
    <p:extLst>
      <p:ext uri="{BB962C8B-B14F-4D97-AF65-F5344CB8AC3E}">
        <p14:creationId xmlns:p14="http://schemas.microsoft.com/office/powerpoint/2010/main" val="1451667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bg1"/>
            </a:gs>
            <a:gs pos="100000">
              <a:srgbClr val="98C6EC"/>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2CC54-7776-4C93-84C8-EA977EE9B6AD}" type="datetimeFigureOut">
              <a:rPr lang="en-GB" smtClean="0"/>
              <a:t>21/10/2019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E95302-9D9F-45E2-AF8B-4BFF7477C523}" type="slidenum">
              <a:rPr lang="en-GB" smtClean="0"/>
              <a:t>‹#›</a:t>
            </a:fld>
            <a:endParaRPr lang="en-GB"/>
          </a:p>
        </p:txBody>
      </p:sp>
    </p:spTree>
    <p:extLst>
      <p:ext uri="{BB962C8B-B14F-4D97-AF65-F5344CB8AC3E}">
        <p14:creationId xmlns:p14="http://schemas.microsoft.com/office/powerpoint/2010/main" val="2239543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eas.europa.eu/delegations/fiji_en" TargetMode="External"/><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eeas.europa.eu/delegations/papua-new-guinea_e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130425"/>
            <a:ext cx="7846640" cy="2162671"/>
          </a:xfrm>
        </p:spPr>
        <p:txBody>
          <a:bodyPr>
            <a:normAutofit fontScale="90000"/>
          </a:bodyPr>
          <a:lstStyle/>
          <a:p>
            <a:r>
              <a:rPr lang="en-US" sz="6600" dirty="0" smtClean="0"/>
              <a:t>European Union</a:t>
            </a:r>
            <a:br>
              <a:rPr lang="en-US" sz="6600" dirty="0" smtClean="0"/>
            </a:br>
            <a:r>
              <a:rPr lang="en-US" sz="6600" dirty="0" smtClean="0"/>
              <a:t/>
            </a:r>
            <a:br>
              <a:rPr lang="en-US" sz="6600" dirty="0" smtClean="0"/>
            </a:br>
            <a:r>
              <a:rPr lang="en-US" sz="6600" i="1" dirty="0" smtClean="0"/>
              <a:t>Partner of the Pacific</a:t>
            </a:r>
            <a:endParaRPr lang="en-GB" sz="6600" i="1" dirty="0"/>
          </a:p>
        </p:txBody>
      </p:sp>
      <p:sp>
        <p:nvSpPr>
          <p:cNvPr id="3" name="Subtitle 2"/>
          <p:cNvSpPr>
            <a:spLocks noGrp="1"/>
          </p:cNvSpPr>
          <p:nvPr>
            <p:ph type="subTitle" idx="1"/>
          </p:nvPr>
        </p:nvSpPr>
        <p:spPr>
          <a:xfrm>
            <a:off x="3851920" y="5157192"/>
            <a:ext cx="3920480" cy="481608"/>
          </a:xfrm>
        </p:spPr>
        <p:txBody>
          <a:bodyPr>
            <a:normAutofit fontScale="92500" lnSpcReduction="20000"/>
          </a:bodyPr>
          <a:lstStyle/>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6632"/>
            <a:ext cx="9144000" cy="1171254"/>
          </a:xfrm>
          <a:prstGeom prst="rect">
            <a:avLst/>
          </a:prstGeom>
        </p:spPr>
      </p:pic>
    </p:spTree>
    <p:extLst>
      <p:ext uri="{BB962C8B-B14F-4D97-AF65-F5344CB8AC3E}">
        <p14:creationId xmlns:p14="http://schemas.microsoft.com/office/powerpoint/2010/main" val="1062923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r>
              <a:rPr lang="en-US" dirty="0" smtClean="0"/>
              <a:t>EU Delegations for the Pacific and in PNG</a:t>
            </a:r>
          </a:p>
          <a:p>
            <a:pPr lvl="1"/>
            <a:r>
              <a:rPr lang="en-US" dirty="0" smtClean="0"/>
              <a:t>50 and </a:t>
            </a:r>
            <a:r>
              <a:rPr lang="en-US" dirty="0" smtClean="0"/>
              <a:t>32 people</a:t>
            </a:r>
            <a:endParaRPr lang="en-US" dirty="0" smtClean="0"/>
          </a:p>
          <a:p>
            <a:pPr lvl="1"/>
            <a:r>
              <a:rPr lang="en-US" dirty="0" smtClean="0">
                <a:hlinkClick r:id="rId3"/>
              </a:rPr>
              <a:t>https://eeas.europa.eu/delegations/fiji_en</a:t>
            </a:r>
            <a:r>
              <a:rPr lang="en-US" dirty="0" smtClean="0"/>
              <a:t> </a:t>
            </a:r>
            <a:r>
              <a:rPr lang="en-US" dirty="0"/>
              <a:t>and </a:t>
            </a:r>
            <a:r>
              <a:rPr lang="en-US" dirty="0">
                <a:hlinkClick r:id="rId4"/>
              </a:rPr>
              <a:t>https://</a:t>
            </a:r>
            <a:r>
              <a:rPr lang="en-US" dirty="0" smtClean="0">
                <a:hlinkClick r:id="rId4"/>
              </a:rPr>
              <a:t>eeas.europa.eu/delegations/papua-new-guinea_en</a:t>
            </a:r>
            <a:r>
              <a:rPr lang="en-US" dirty="0" smtClean="0"/>
              <a:t> </a:t>
            </a:r>
          </a:p>
          <a:p>
            <a:pPr lvl="1"/>
            <a:r>
              <a:rPr lang="en-GB" dirty="0" smtClean="0"/>
              <a:t>      @</a:t>
            </a:r>
            <a:r>
              <a:rPr lang="en-GB" dirty="0" err="1" smtClean="0"/>
              <a:t>EUPasifika</a:t>
            </a:r>
            <a:r>
              <a:rPr lang="en-GB" dirty="0" smtClean="0"/>
              <a:t> </a:t>
            </a:r>
          </a:p>
          <a:p>
            <a:pPr marL="457200" lvl="1" indent="0">
              <a:buNone/>
            </a:pPr>
            <a:r>
              <a:rPr lang="en-US" dirty="0" smtClean="0"/>
              <a:t>          @</a:t>
            </a:r>
            <a:r>
              <a:rPr lang="en-US" dirty="0" err="1" smtClean="0"/>
              <a:t>EUinPNG</a:t>
            </a:r>
            <a:r>
              <a:rPr lang="en-US" dirty="0" smtClean="0"/>
              <a:t> and</a:t>
            </a:r>
            <a:endParaRPr lang="en-US" dirty="0" smtClean="0"/>
          </a:p>
          <a:p>
            <a:pPr marL="457200" lvl="1" indent="0">
              <a:buNone/>
            </a:pPr>
            <a:r>
              <a:rPr lang="en-US" dirty="0" smtClean="0"/>
              <a:t>@</a:t>
            </a:r>
            <a:r>
              <a:rPr lang="en-US" dirty="0" err="1" smtClean="0"/>
              <a:t>DelegationOfTheEuropeanUnionForThePacific</a:t>
            </a:r>
            <a:r>
              <a:rPr lang="en-US" dirty="0" smtClean="0"/>
              <a:t> </a:t>
            </a:r>
          </a:p>
          <a:p>
            <a:pPr lvl="1"/>
            <a:endParaRPr lang="en-US" dirty="0"/>
          </a:p>
          <a:p>
            <a:pPr marL="0" indent="0">
              <a:buNone/>
            </a:pPr>
            <a:endParaRPr lang="en-GB" dirty="0"/>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8105" y="3933056"/>
            <a:ext cx="688549" cy="688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0553" y="4599861"/>
            <a:ext cx="537914" cy="540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16632"/>
            <a:ext cx="9144000" cy="1171254"/>
          </a:xfrm>
          <a:prstGeom prst="rect">
            <a:avLst/>
          </a:prstGeom>
        </p:spPr>
      </p:pic>
    </p:spTree>
    <p:extLst>
      <p:ext uri="{BB962C8B-B14F-4D97-AF65-F5344CB8AC3E}">
        <p14:creationId xmlns:p14="http://schemas.microsoft.com/office/powerpoint/2010/main" val="3051477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1043608" y="2564904"/>
            <a:ext cx="7643192" cy="3805883"/>
          </a:xfrm>
        </p:spPr>
        <p:txBody>
          <a:bodyPr/>
          <a:lstStyle/>
          <a:p>
            <a:r>
              <a:rPr lang="en-GB" dirty="0" smtClean="0"/>
              <a:t>Resilience</a:t>
            </a:r>
          </a:p>
          <a:p>
            <a:r>
              <a:rPr lang="en-US" dirty="0" smtClean="0"/>
              <a:t>Climate Change</a:t>
            </a:r>
          </a:p>
          <a:p>
            <a:r>
              <a:rPr lang="en-GB" dirty="0" smtClean="0"/>
              <a:t>Sustainability</a:t>
            </a:r>
          </a:p>
          <a:p>
            <a:r>
              <a:rPr lang="en-US" dirty="0" smtClean="0"/>
              <a:t>Economic growth</a:t>
            </a:r>
          </a:p>
          <a:p>
            <a:r>
              <a:rPr lang="en-US" dirty="0" smtClean="0"/>
              <a:t>Gender equality</a:t>
            </a:r>
          </a:p>
          <a:p>
            <a:r>
              <a:rPr lang="en-US" dirty="0" smtClean="0"/>
              <a:t>Regional integration</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0648"/>
            <a:ext cx="9144000" cy="1171254"/>
          </a:xfrm>
          <a:prstGeom prst="rect">
            <a:avLst/>
          </a:prstGeom>
        </p:spPr>
      </p:pic>
      <p:sp>
        <p:nvSpPr>
          <p:cNvPr id="5" name="TextBox 4"/>
          <p:cNvSpPr txBox="1"/>
          <p:nvPr/>
        </p:nvSpPr>
        <p:spPr>
          <a:xfrm>
            <a:off x="1187624" y="1628800"/>
            <a:ext cx="6408712" cy="769441"/>
          </a:xfrm>
          <a:prstGeom prst="rect">
            <a:avLst/>
          </a:prstGeom>
          <a:noFill/>
        </p:spPr>
        <p:txBody>
          <a:bodyPr wrap="square" rtlCol="0">
            <a:spAutoFit/>
          </a:bodyPr>
          <a:lstStyle/>
          <a:p>
            <a:pPr algn="ctr"/>
            <a:r>
              <a:rPr lang="en-US" sz="4400" dirty="0" smtClean="0"/>
              <a:t>EU Priorities in the Pacific</a:t>
            </a:r>
            <a:endParaRPr lang="en-GB" sz="4400" dirty="0"/>
          </a:p>
        </p:txBody>
      </p:sp>
    </p:spTree>
    <p:extLst>
      <p:ext uri="{BB962C8B-B14F-4D97-AF65-F5344CB8AC3E}">
        <p14:creationId xmlns:p14="http://schemas.microsoft.com/office/powerpoint/2010/main" val="4259638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US" dirty="0" smtClean="0"/>
          </a:p>
          <a:p>
            <a:r>
              <a:rPr lang="en-US" dirty="0" smtClean="0"/>
              <a:t>Working with New Zealand</a:t>
            </a:r>
          </a:p>
          <a:p>
            <a:pPr lvl="1"/>
            <a:r>
              <a:rPr lang="en-US" dirty="0" smtClean="0"/>
              <a:t>First Development Dialogue</a:t>
            </a:r>
          </a:p>
          <a:p>
            <a:pPr lvl="1"/>
            <a:r>
              <a:rPr lang="en-US" dirty="0" smtClean="0"/>
              <a:t>Energy Partnership for the Pacific</a:t>
            </a:r>
          </a:p>
          <a:p>
            <a:pPr lvl="1"/>
            <a:r>
              <a:rPr lang="en-US" dirty="0" smtClean="0"/>
              <a:t>Gender</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6632"/>
            <a:ext cx="9144000" cy="1171254"/>
          </a:xfrm>
          <a:prstGeom prst="rect">
            <a:avLst/>
          </a:prstGeom>
        </p:spPr>
      </p:pic>
    </p:spTree>
    <p:extLst>
      <p:ext uri="{BB962C8B-B14F-4D97-AF65-F5344CB8AC3E}">
        <p14:creationId xmlns:p14="http://schemas.microsoft.com/office/powerpoint/2010/main" val="504849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0000" lnSpcReduction="20000"/>
          </a:bodyPr>
          <a:lstStyle/>
          <a:p>
            <a:pPr marL="0" indent="0" algn="ctr">
              <a:buNone/>
            </a:pPr>
            <a:r>
              <a:rPr lang="en-US" sz="4400" dirty="0" smtClean="0"/>
              <a:t>Post-</a:t>
            </a:r>
            <a:r>
              <a:rPr lang="en-US" sz="4400" dirty="0" err="1" smtClean="0"/>
              <a:t>Cotonou</a:t>
            </a:r>
            <a:r>
              <a:rPr lang="en-US" sz="4400" dirty="0" smtClean="0"/>
              <a:t> Negotiations</a:t>
            </a:r>
          </a:p>
          <a:p>
            <a:r>
              <a:rPr lang="en-GB" sz="2800" dirty="0"/>
              <a:t>comprehensive partnership with the aim to strengthen </a:t>
            </a:r>
            <a:r>
              <a:rPr lang="en-GB" sz="2800" dirty="0" smtClean="0"/>
              <a:t>the relations </a:t>
            </a:r>
            <a:r>
              <a:rPr lang="en-GB" sz="2800" dirty="0"/>
              <a:t>between the </a:t>
            </a:r>
            <a:r>
              <a:rPr lang="en-GB" sz="2800" dirty="0" smtClean="0"/>
              <a:t>Parties. </a:t>
            </a:r>
          </a:p>
          <a:p>
            <a:r>
              <a:rPr lang="en-GB" sz="2800" dirty="0" smtClean="0"/>
              <a:t>The </a:t>
            </a:r>
            <a:r>
              <a:rPr lang="en-GB" sz="2800" dirty="0"/>
              <a:t>Agreement will aim to advance sustainable and inclusive development</a:t>
            </a:r>
            <a:r>
              <a:rPr lang="en-GB" sz="2800" dirty="0" smtClean="0"/>
              <a:t>, based on SDGS &amp; Paris Agreement.</a:t>
            </a:r>
          </a:p>
          <a:p>
            <a:r>
              <a:rPr lang="en-GB" sz="2800" dirty="0" smtClean="0"/>
              <a:t>The Agreement </a:t>
            </a:r>
            <a:r>
              <a:rPr lang="en-GB" sz="2800" dirty="0"/>
              <a:t>will seek to build peaceful and resilient states and societies</a:t>
            </a:r>
            <a:endParaRPr lang="en-GB" sz="2800" i="1" dirty="0" smtClean="0"/>
          </a:p>
          <a:p>
            <a:pPr marL="0" indent="0">
              <a:buNone/>
            </a:pPr>
            <a:endParaRPr lang="en-GB" sz="2800" i="1" smtClean="0"/>
          </a:p>
          <a:p>
            <a:pPr marL="0" indent="0">
              <a:buNone/>
            </a:pPr>
            <a:r>
              <a:rPr lang="en-GB" sz="2800" i="1" smtClean="0"/>
              <a:t>A </a:t>
            </a:r>
            <a:r>
              <a:rPr lang="en-GB" sz="2800" i="1" dirty="0" smtClean="0"/>
              <a:t>revised </a:t>
            </a:r>
            <a:r>
              <a:rPr lang="en-GB" sz="2800" i="1" dirty="0" err="1" smtClean="0"/>
              <a:t>Cotonou</a:t>
            </a:r>
            <a:r>
              <a:rPr lang="en-GB" sz="2800" i="1" dirty="0" smtClean="0"/>
              <a:t> </a:t>
            </a:r>
            <a:r>
              <a:rPr lang="en-GB" sz="2800" i="1" dirty="0"/>
              <a:t>agreement will strengthen EU's </a:t>
            </a:r>
            <a:r>
              <a:rPr lang="en-GB" sz="2800" b="1" i="1" dirty="0"/>
              <a:t>political</a:t>
            </a:r>
            <a:r>
              <a:rPr lang="en-GB" sz="2800" i="1" dirty="0"/>
              <a:t> and operational </a:t>
            </a:r>
            <a:r>
              <a:rPr lang="en-GB" sz="2800" i="1" dirty="0" smtClean="0"/>
              <a:t>relations </a:t>
            </a:r>
            <a:r>
              <a:rPr lang="en-GB" sz="2800" i="1" dirty="0"/>
              <a:t>with the Pacific region and each Pacific country and should reflect </a:t>
            </a:r>
            <a:r>
              <a:rPr lang="en-GB" sz="2800" b="1" i="1" dirty="0"/>
              <a:t>regional and global priorities </a:t>
            </a:r>
            <a:r>
              <a:rPr lang="en-GB" sz="2800" i="1" dirty="0"/>
              <a:t>of interest to </a:t>
            </a:r>
            <a:r>
              <a:rPr lang="en-GB" sz="2800" i="1" dirty="0" smtClean="0"/>
              <a:t>each Pacific Island Country, </a:t>
            </a:r>
            <a:r>
              <a:rPr lang="en-GB" sz="2800" i="1" dirty="0"/>
              <a:t>the EU, as well as the Pacific region as a whole</a:t>
            </a:r>
            <a:r>
              <a:rPr lang="en-GB" sz="2800" i="1" dirty="0" smtClean="0"/>
              <a:t>.</a:t>
            </a:r>
          </a:p>
          <a:p>
            <a:pPr marL="0" indent="0">
              <a:buNone/>
            </a:pPr>
            <a:r>
              <a:rPr lang="en-GB" sz="2800" i="1" dirty="0"/>
              <a:t>Special consideration in the new EU-Pacific partnership will be given to addressing the impact of </a:t>
            </a:r>
            <a:r>
              <a:rPr lang="en-GB" sz="2800" b="1" i="1" dirty="0"/>
              <a:t>climate change on the Blue Pacific and protecting the </a:t>
            </a:r>
            <a:r>
              <a:rPr lang="en-GB" sz="2800" b="1" i="1" dirty="0" smtClean="0"/>
              <a:t>ocean.</a:t>
            </a:r>
            <a:endParaRPr lang="en-US" sz="2800" b="1" i="1" dirty="0"/>
          </a:p>
          <a:p>
            <a:pPr marL="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0648"/>
            <a:ext cx="9144000" cy="1171254"/>
          </a:xfrm>
          <a:prstGeom prst="rect">
            <a:avLst/>
          </a:prstGeom>
        </p:spPr>
      </p:pic>
    </p:spTree>
    <p:extLst>
      <p:ext uri="{BB962C8B-B14F-4D97-AF65-F5344CB8AC3E}">
        <p14:creationId xmlns:p14="http://schemas.microsoft.com/office/powerpoint/2010/main" val="791686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D779F835037E47B84466625A87CCCD" ma:contentTypeVersion="10" ma:contentTypeDescription="Create a new document." ma:contentTypeScope="" ma:versionID="55e623109a57a8e24ee01120874241ad">
  <xsd:schema xmlns:xsd="http://www.w3.org/2001/XMLSchema" xmlns:xs="http://www.w3.org/2001/XMLSchema" xmlns:p="http://schemas.microsoft.com/office/2006/metadata/properties" xmlns:ns2="9491eabc-1675-431e-8468-36c0a4f15517" xmlns:ns3="d2c898a5-5572-438b-a976-5032225a77fc" targetNamespace="http://schemas.microsoft.com/office/2006/metadata/properties" ma:root="true" ma:fieldsID="9882a57d91074de3ff7ce48e86bcec83" ns2:_="" ns3:_="">
    <xsd:import namespace="9491eabc-1675-431e-8468-36c0a4f15517"/>
    <xsd:import namespace="d2c898a5-5572-438b-a976-5032225a77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91eabc-1675-431e-8468-36c0a4f155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c898a5-5572-438b-a976-5032225a77f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7D8672-A91E-40EC-A702-1361551AED21}"/>
</file>

<file path=customXml/itemProps2.xml><?xml version="1.0" encoding="utf-8"?>
<ds:datastoreItem xmlns:ds="http://schemas.openxmlformats.org/officeDocument/2006/customXml" ds:itemID="{4CB1A50A-E840-4C00-8B64-BD46D9886B2F}"/>
</file>

<file path=customXml/itemProps3.xml><?xml version="1.0" encoding="utf-8"?>
<ds:datastoreItem xmlns:ds="http://schemas.openxmlformats.org/officeDocument/2006/customXml" ds:itemID="{E587837D-4AC0-4E20-9E0E-BCF9B54F34E2}"/>
</file>

<file path=docProps/app.xml><?xml version="1.0" encoding="utf-8"?>
<Properties xmlns="http://schemas.openxmlformats.org/officeDocument/2006/extended-properties" xmlns:vt="http://schemas.openxmlformats.org/officeDocument/2006/docPropsVTypes">
  <Template/>
  <TotalTime>209</TotalTime>
  <Words>514</Words>
  <Application>Microsoft Office PowerPoint</Application>
  <PresentationFormat>On-screen Show (4:3)</PresentationFormat>
  <Paragraphs>52</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European Union  Partner of the Pacific</vt:lpstr>
      <vt:lpstr>PowerPoint Presentation</vt:lpstr>
      <vt:lpstr>PowerPoint Presentation</vt:lpstr>
      <vt:lpstr>PowerPoint Presentation</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Union  Partner of the Pacific</dc:title>
  <dc:creator>ROSS Lucy (EEAS-WELLINGTON)</dc:creator>
  <cp:lastModifiedBy>ROSS Lucy (EEAS-WELLINGTON)</cp:lastModifiedBy>
  <cp:revision>14</cp:revision>
  <dcterms:created xsi:type="dcterms:W3CDTF">2019-10-17T03:06:39Z</dcterms:created>
  <dcterms:modified xsi:type="dcterms:W3CDTF">2019-10-20T20:42:54Z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0x010100EAD779F835037E47B84466625A87CCCD</vt:lpwstr>
  </property>
</Properties>
</file>