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0" r:id="rId3"/>
    <p:sldId id="279" r:id="rId4"/>
    <p:sldId id="280" r:id="rId5"/>
    <p:sldId id="276" r:id="rId6"/>
    <p:sldId id="2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126" autoAdjust="0"/>
  </p:normalViewPr>
  <p:slideViewPr>
    <p:cSldViewPr snapToGrid="0" showGuides="1">
      <p:cViewPr varScale="1">
        <p:scale>
          <a:sx n="62" d="100"/>
          <a:sy n="62" d="100"/>
        </p:scale>
        <p:origin x="45" y="9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EB171-ABB7-44E9-97CE-4504CE7355E8}" type="datetimeFigureOut">
              <a:rPr lang="en-GB" smtClean="0"/>
              <a:t>26/06/2018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1537E-2DD6-40C3-8DA6-79BBAD81D33C}" type="slidenum">
              <a:rPr lang="en-GB" smtClean="0"/>
              <a:t>‹#›</a:t>
            </a:fld>
            <a:endParaRPr lang="en-GB"/>
          </a:p>
        </p:txBody>
      </p:sp>
    </p:spTree>
    <p:extLst>
      <p:ext uri="{BB962C8B-B14F-4D97-AF65-F5344CB8AC3E}">
        <p14:creationId xmlns:p14="http://schemas.microsoft.com/office/powerpoint/2010/main" val="61781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67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solidFill>
                  <a:srgbClr val="1F497D"/>
                </a:solidFill>
                <a:latin typeface="Calibri" panose="020F0502020204030204" pitchFamily="34" charset="0"/>
              </a:rPr>
              <a:t>The main issue of this slide is that is shows that in the Pacific life time violence is rather close to current violence (which is rather unusual..), and this is due to very limited/no options to end the violent relationship with the partner as legislation is weak/ poorly implemented; divorce and separation is not really available/ or no option for the women (and not accepted in society; women are not financially independent; prevention and response services have limited influence/are not readily available and violence is accepted by both women and men as part of life/part of marriage</a:t>
            </a:r>
            <a:endParaRPr lang="en-GB" sz="1400" dirty="0"/>
          </a:p>
        </p:txBody>
      </p:sp>
      <p:sp>
        <p:nvSpPr>
          <p:cNvPr id="4" name="Slide Number Placeholder 3"/>
          <p:cNvSpPr>
            <a:spLocks noGrp="1"/>
          </p:cNvSpPr>
          <p:nvPr>
            <p:ph type="sldNum" sz="quarter" idx="10"/>
          </p:nvPr>
        </p:nvSpPr>
        <p:spPr/>
        <p:txBody>
          <a:bodyPr/>
          <a:lstStyle/>
          <a:p>
            <a:fld id="{8D75C7F8-16F8-423A-B91A-645170F281D2}" type="slidenum">
              <a:rPr lang="en-US" smtClean="0"/>
              <a:t>5</a:t>
            </a:fld>
            <a:endParaRPr lang="en-US"/>
          </a:p>
        </p:txBody>
      </p:sp>
    </p:spTree>
    <p:extLst>
      <p:ext uri="{BB962C8B-B14F-4D97-AF65-F5344CB8AC3E}">
        <p14:creationId xmlns:p14="http://schemas.microsoft.com/office/powerpoint/2010/main" val="11080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124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75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274639"/>
            <a:ext cx="2616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17600" y="274639"/>
            <a:ext cx="764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502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1046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1600201"/>
            <a:ext cx="5029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53200" y="1600200"/>
            <a:ext cx="50292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3200" y="3938589"/>
            <a:ext cx="50292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491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7600" y="274638"/>
            <a:ext cx="1046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20800" y="1600201"/>
            <a:ext cx="10261600" cy="4525963"/>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355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59000" y="274638"/>
            <a:ext cx="9423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09600" y="1600201"/>
            <a:ext cx="109728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fld id="{40B65D6B-24CB-47B1-895F-99DED3306EE0}" type="datetime1">
              <a:rPr lang="en-US">
                <a:solidFill>
                  <a:srgbClr val="000000"/>
                </a:solidFill>
              </a:rPr>
              <a:pPr>
                <a:defRPr/>
              </a:pPr>
              <a:t>06/26/2018</a:t>
            </a:fld>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4101676-FBD5-4218-8B2B-36BE243809A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384798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2910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873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20800" y="1600201"/>
            <a:ext cx="5029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3200" y="1600201"/>
            <a:ext cx="5029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74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331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112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674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51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350099-5FBB-4024-A816-1FBBD852AFA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721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7600" y="274638"/>
            <a:ext cx="1046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Historical Background</a:t>
            </a:r>
          </a:p>
        </p:txBody>
      </p:sp>
      <p:sp>
        <p:nvSpPr>
          <p:cNvPr id="1027" name="Rectangle 3"/>
          <p:cNvSpPr>
            <a:spLocks noGrp="1" noChangeArrowheads="1"/>
          </p:cNvSpPr>
          <p:nvPr>
            <p:ph type="body" idx="1"/>
          </p:nvPr>
        </p:nvSpPr>
        <p:spPr bwMode="auto">
          <a:xfrm>
            <a:off x="1320800" y="1600201"/>
            <a:ext cx="10261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Pretransition Period</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AB23312-FB04-4B88-B86F-A9E20FC4F75A}" type="datetimeFigureOut">
              <a:rPr lang="en-US" smtClean="0">
                <a:solidFill>
                  <a:srgbClr val="000000"/>
                </a:solidFill>
              </a:rPr>
              <a:pPr/>
              <a:t>06/26/2018</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3350099-5FBB-4024-A816-1FBBD852AFAA}" type="slidenum">
              <a:rPr lang="en-US" smtClean="0">
                <a:solidFill>
                  <a:srgbClr val="000000"/>
                </a:solidFill>
              </a:rPr>
              <a:pPr/>
              <a:t>‹#›</a:t>
            </a:fld>
            <a:endParaRPr lang="en-US">
              <a:solidFill>
                <a:srgbClr val="000000"/>
              </a:solidFill>
            </a:endParaRPr>
          </a:p>
        </p:txBody>
      </p:sp>
      <p:pic>
        <p:nvPicPr>
          <p:cNvPr id="1031" name="Picture 7"/>
          <p:cNvPicPr>
            <a:picLocks noChangeAspect="1" noChangeArrowheads="1"/>
          </p:cNvPicPr>
          <p:nvPr/>
        </p:nvPicPr>
        <p:blipFill>
          <a:blip r:embed="rId16" cstate="print"/>
          <a:srcRect/>
          <a:stretch>
            <a:fillRect/>
          </a:stretch>
        </p:blipFill>
        <p:spPr bwMode="auto">
          <a:xfrm>
            <a:off x="1" y="0"/>
            <a:ext cx="1248833" cy="6858000"/>
          </a:xfrm>
          <a:prstGeom prst="rect">
            <a:avLst/>
          </a:prstGeom>
          <a:noFill/>
          <a:ln w="9525">
            <a:noFill/>
            <a:miter lim="800000"/>
            <a:headEnd/>
            <a:tailEnd/>
          </a:ln>
        </p:spPr>
      </p:pic>
      <p:sp>
        <p:nvSpPr>
          <p:cNvPr id="16" name="Freeform 15"/>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rgbClr val="000000"/>
              </a:solidFill>
            </a:endParaRPr>
          </a:p>
        </p:txBody>
      </p:sp>
    </p:spTree>
    <p:extLst>
      <p:ext uri="{BB962C8B-B14F-4D97-AF65-F5344CB8AC3E}">
        <p14:creationId xmlns:p14="http://schemas.microsoft.com/office/powerpoint/2010/main" val="1104627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3600" b="1">
          <a:solidFill>
            <a:srgbClr val="0099CC"/>
          </a:solidFill>
          <a:latin typeface="+mj-lt"/>
          <a:ea typeface="+mj-ea"/>
          <a:cs typeface="+mj-cs"/>
        </a:defRPr>
      </a:lvl1pPr>
      <a:lvl2pPr algn="ctr" rtl="0" eaLnBrk="1" fontAlgn="base" hangingPunct="1">
        <a:spcBef>
          <a:spcPct val="0"/>
        </a:spcBef>
        <a:spcAft>
          <a:spcPct val="0"/>
        </a:spcAft>
        <a:defRPr sz="3600" b="1">
          <a:solidFill>
            <a:srgbClr val="0099CC"/>
          </a:solidFill>
          <a:latin typeface="Arial Narrow" pitchFamily="34" charset="0"/>
        </a:defRPr>
      </a:lvl2pPr>
      <a:lvl3pPr algn="ctr" rtl="0" eaLnBrk="1" fontAlgn="base" hangingPunct="1">
        <a:spcBef>
          <a:spcPct val="0"/>
        </a:spcBef>
        <a:spcAft>
          <a:spcPct val="0"/>
        </a:spcAft>
        <a:defRPr sz="3600" b="1">
          <a:solidFill>
            <a:srgbClr val="0099CC"/>
          </a:solidFill>
          <a:latin typeface="Arial Narrow" pitchFamily="34" charset="0"/>
        </a:defRPr>
      </a:lvl3pPr>
      <a:lvl4pPr algn="ctr" rtl="0" eaLnBrk="1" fontAlgn="base" hangingPunct="1">
        <a:spcBef>
          <a:spcPct val="0"/>
        </a:spcBef>
        <a:spcAft>
          <a:spcPct val="0"/>
        </a:spcAft>
        <a:defRPr sz="3600" b="1">
          <a:solidFill>
            <a:srgbClr val="0099CC"/>
          </a:solidFill>
          <a:latin typeface="Arial Narrow" pitchFamily="34" charset="0"/>
        </a:defRPr>
      </a:lvl4pPr>
      <a:lvl5pPr algn="ctr" rtl="0" eaLnBrk="1" fontAlgn="base" hangingPunct="1">
        <a:spcBef>
          <a:spcPct val="0"/>
        </a:spcBef>
        <a:spcAft>
          <a:spcPct val="0"/>
        </a:spcAft>
        <a:defRPr sz="3600" b="1">
          <a:solidFill>
            <a:srgbClr val="0099CC"/>
          </a:solidFill>
          <a:latin typeface="Arial Narrow" pitchFamily="34" charset="0"/>
        </a:defRPr>
      </a:lvl5pPr>
      <a:lvl6pPr marL="457200" algn="ctr" rtl="0" eaLnBrk="1" fontAlgn="base" hangingPunct="1">
        <a:spcBef>
          <a:spcPct val="0"/>
        </a:spcBef>
        <a:spcAft>
          <a:spcPct val="0"/>
        </a:spcAft>
        <a:defRPr sz="3600" b="1">
          <a:solidFill>
            <a:srgbClr val="0099CC"/>
          </a:solidFill>
          <a:latin typeface="Arial Narrow" pitchFamily="34" charset="0"/>
        </a:defRPr>
      </a:lvl6pPr>
      <a:lvl7pPr marL="914400" algn="ctr" rtl="0" eaLnBrk="1" fontAlgn="base" hangingPunct="1">
        <a:spcBef>
          <a:spcPct val="0"/>
        </a:spcBef>
        <a:spcAft>
          <a:spcPct val="0"/>
        </a:spcAft>
        <a:defRPr sz="3600" b="1">
          <a:solidFill>
            <a:srgbClr val="0099CC"/>
          </a:solidFill>
          <a:latin typeface="Arial Narrow" pitchFamily="34" charset="0"/>
        </a:defRPr>
      </a:lvl7pPr>
      <a:lvl8pPr marL="1371600" algn="ctr" rtl="0" eaLnBrk="1" fontAlgn="base" hangingPunct="1">
        <a:spcBef>
          <a:spcPct val="0"/>
        </a:spcBef>
        <a:spcAft>
          <a:spcPct val="0"/>
        </a:spcAft>
        <a:defRPr sz="3600" b="1">
          <a:solidFill>
            <a:srgbClr val="0099CC"/>
          </a:solidFill>
          <a:latin typeface="Arial Narrow" pitchFamily="34" charset="0"/>
        </a:defRPr>
      </a:lvl8pPr>
      <a:lvl9pPr marL="1828800" algn="ctr" rtl="0" eaLnBrk="1" fontAlgn="base" hangingPunct="1">
        <a:spcBef>
          <a:spcPct val="0"/>
        </a:spcBef>
        <a:spcAft>
          <a:spcPct val="0"/>
        </a:spcAft>
        <a:defRPr sz="3600" b="1">
          <a:solidFill>
            <a:srgbClr val="0099CC"/>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3176" y="268940"/>
            <a:ext cx="4988859" cy="5930153"/>
          </a:xfrm>
        </p:spPr>
        <p:txBody>
          <a:bodyPr>
            <a:noAutofit/>
          </a:bodyPr>
          <a:lstStyle/>
          <a:p>
            <a:r>
              <a:rPr lang="en-GB" sz="3200" dirty="0" smtClean="0">
                <a:solidFill>
                  <a:srgbClr val="333399"/>
                </a:solidFill>
              </a:rPr>
              <a:t>Setting the scene:</a:t>
            </a:r>
            <a:r>
              <a:rPr lang="en-GB" sz="2400" dirty="0" smtClean="0">
                <a:solidFill>
                  <a:srgbClr val="333399"/>
                </a:solidFill>
              </a:rPr>
              <a:t/>
            </a:r>
            <a:br>
              <a:rPr lang="en-GB" sz="2400" dirty="0" smtClean="0">
                <a:solidFill>
                  <a:srgbClr val="333399"/>
                </a:solidFill>
              </a:rPr>
            </a:br>
            <a:r>
              <a:rPr lang="en-GB" sz="2400" dirty="0" smtClean="0">
                <a:solidFill>
                  <a:srgbClr val="333399"/>
                </a:solidFill>
              </a:rPr>
              <a:t/>
            </a:r>
            <a:br>
              <a:rPr lang="en-GB" sz="2400" dirty="0" smtClean="0">
                <a:solidFill>
                  <a:srgbClr val="333399"/>
                </a:solidFill>
              </a:rPr>
            </a:br>
            <a:r>
              <a:rPr lang="en-GB" sz="2400" dirty="0" smtClean="0">
                <a:solidFill>
                  <a:srgbClr val="333399"/>
                </a:solidFill>
              </a:rPr>
              <a:t>An evidence driven </a:t>
            </a:r>
            <a:br>
              <a:rPr lang="en-GB" sz="2400" dirty="0" smtClean="0">
                <a:solidFill>
                  <a:srgbClr val="333399"/>
                </a:solidFill>
              </a:rPr>
            </a:br>
            <a:r>
              <a:rPr lang="en-GB" sz="2400" dirty="0" smtClean="0">
                <a:solidFill>
                  <a:srgbClr val="333399"/>
                </a:solidFill>
              </a:rPr>
              <a:t>strategic prioritization </a:t>
            </a:r>
            <a:br>
              <a:rPr lang="en-GB" sz="2400" dirty="0" smtClean="0">
                <a:solidFill>
                  <a:srgbClr val="333399"/>
                </a:solidFill>
              </a:rPr>
            </a:br>
            <a:r>
              <a:rPr lang="en-GB" sz="2400" dirty="0" smtClean="0">
                <a:solidFill>
                  <a:srgbClr val="333399"/>
                </a:solidFill>
              </a:rPr>
              <a:t>of investment opportunities </a:t>
            </a:r>
            <a:br>
              <a:rPr lang="en-GB" sz="2400" dirty="0" smtClean="0">
                <a:solidFill>
                  <a:srgbClr val="333399"/>
                </a:solidFill>
              </a:rPr>
            </a:br>
            <a:r>
              <a:rPr lang="en-GB" sz="2400" dirty="0" smtClean="0">
                <a:solidFill>
                  <a:srgbClr val="333399"/>
                </a:solidFill>
              </a:rPr>
              <a:t>to address the SDGs</a:t>
            </a:r>
            <a:r>
              <a:rPr lang="en-GB" b="1" dirty="0" smtClean="0">
                <a:solidFill>
                  <a:schemeClr val="accent2"/>
                </a:solidFill>
              </a:rPr>
              <a:t/>
            </a:r>
            <a:br>
              <a:rPr lang="en-GB" b="1" dirty="0" smtClean="0">
                <a:solidFill>
                  <a:schemeClr val="accent2"/>
                </a:solidFill>
              </a:rPr>
            </a:br>
            <a:r>
              <a:rPr lang="en-GB" dirty="0">
                <a:solidFill>
                  <a:schemeClr val="accent2"/>
                </a:solidFill>
              </a:rPr>
              <a:t/>
            </a:r>
            <a:br>
              <a:rPr lang="en-GB" dirty="0">
                <a:solidFill>
                  <a:schemeClr val="accent2"/>
                </a:solidFill>
              </a:rPr>
            </a:br>
            <a:r>
              <a:rPr lang="en-GB" sz="4000" b="1" dirty="0">
                <a:solidFill>
                  <a:schemeClr val="accent2"/>
                </a:solidFill>
              </a:rPr>
              <a:t/>
            </a:r>
            <a:br>
              <a:rPr lang="en-GB" sz="4000" b="1" dirty="0">
                <a:solidFill>
                  <a:schemeClr val="accent2"/>
                </a:solidFill>
              </a:rPr>
            </a:br>
            <a:r>
              <a:rPr lang="en-GB" sz="2400" b="1" dirty="0">
                <a:solidFill>
                  <a:schemeClr val="accent2"/>
                </a:solidFill>
              </a:rPr>
              <a:t/>
            </a:r>
            <a:br>
              <a:rPr lang="en-GB" sz="2400" b="1" dirty="0">
                <a:solidFill>
                  <a:schemeClr val="accent2"/>
                </a:solidFill>
              </a:rPr>
            </a:br>
            <a:r>
              <a:rPr lang="en-GB" sz="2400" b="1" dirty="0" smtClean="0">
                <a:solidFill>
                  <a:schemeClr val="accent2"/>
                </a:solidFill>
              </a:rPr>
              <a:t/>
            </a:r>
            <a:br>
              <a:rPr lang="en-GB" sz="2400" b="1" dirty="0" smtClean="0">
                <a:solidFill>
                  <a:schemeClr val="accent2"/>
                </a:solidFill>
              </a:rPr>
            </a:br>
            <a:r>
              <a:rPr lang="en-GB" sz="2400" dirty="0" smtClean="0">
                <a:solidFill>
                  <a:schemeClr val="accent2"/>
                </a:solidFill>
              </a:rPr>
              <a:t/>
            </a:r>
            <a:br>
              <a:rPr lang="en-GB" sz="2400" dirty="0" smtClean="0">
                <a:solidFill>
                  <a:schemeClr val="accent2"/>
                </a:solidFill>
              </a:rPr>
            </a:br>
            <a:r>
              <a:rPr lang="en-GB" sz="1600" dirty="0" smtClean="0">
                <a:solidFill>
                  <a:schemeClr val="accent2"/>
                </a:solidFill>
              </a:rPr>
              <a:t/>
            </a:r>
            <a:br>
              <a:rPr lang="en-GB" sz="1600" dirty="0" smtClean="0">
                <a:solidFill>
                  <a:schemeClr val="accent2"/>
                </a:solidFill>
              </a:rPr>
            </a:br>
            <a:r>
              <a:rPr lang="en-GB" sz="1600" dirty="0">
                <a:solidFill>
                  <a:schemeClr val="accent2"/>
                </a:solidFill>
              </a:rPr>
              <a:t/>
            </a:r>
            <a:br>
              <a:rPr lang="en-GB" sz="1600" dirty="0">
                <a:solidFill>
                  <a:schemeClr val="accent2"/>
                </a:solidFill>
              </a:rPr>
            </a:br>
            <a:r>
              <a:rPr lang="en-GB" sz="1600" dirty="0" smtClean="0">
                <a:solidFill>
                  <a:schemeClr val="accent2"/>
                </a:solidFill>
              </a:rPr>
              <a:t/>
            </a:r>
            <a:br>
              <a:rPr lang="en-GB" sz="1600" dirty="0" smtClean="0">
                <a:solidFill>
                  <a:schemeClr val="accent2"/>
                </a:solidFill>
              </a:rPr>
            </a:br>
            <a:r>
              <a:rPr lang="en-GB" sz="1600" dirty="0" smtClean="0">
                <a:solidFill>
                  <a:schemeClr val="accent2"/>
                </a:solidFill>
              </a:rPr>
              <a:t>New York, May, 2018</a:t>
            </a:r>
            <a:endParaRPr lang="en-GB"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934" y="41109"/>
            <a:ext cx="4560177" cy="6768340"/>
          </a:xfrm>
          <a:prstGeom prst="rect">
            <a:avLst/>
          </a:prstGeom>
        </p:spPr>
      </p:pic>
      <p:sp>
        <p:nvSpPr>
          <p:cNvPr id="3" name="TextBox 2"/>
          <p:cNvSpPr txBox="1"/>
          <p:nvPr/>
        </p:nvSpPr>
        <p:spPr>
          <a:xfrm>
            <a:off x="1454150" y="3638550"/>
            <a:ext cx="5683831" cy="1569660"/>
          </a:xfrm>
          <a:prstGeom prst="rect">
            <a:avLst/>
          </a:prstGeom>
          <a:noFill/>
        </p:spPr>
        <p:txBody>
          <a:bodyPr wrap="square" rtlCol="0">
            <a:spAutoFit/>
          </a:bodyPr>
          <a:lstStyle/>
          <a:p>
            <a:pPr algn="ctr"/>
            <a:r>
              <a:rPr lang="en-US" sz="2400" dirty="0" smtClean="0">
                <a:latin typeface="Arial Black" panose="020B0A04020102020204" pitchFamily="34" charset="0"/>
              </a:rPr>
              <a:t>A transformative Agenda </a:t>
            </a:r>
          </a:p>
          <a:p>
            <a:pPr algn="ctr"/>
            <a:r>
              <a:rPr lang="en-US" sz="2400" dirty="0" smtClean="0">
                <a:latin typeface="Arial Black" panose="020B0A04020102020204" pitchFamily="34" charset="0"/>
              </a:rPr>
              <a:t>for </a:t>
            </a:r>
          </a:p>
          <a:p>
            <a:pPr algn="ctr"/>
            <a:r>
              <a:rPr lang="en-US" sz="2400" dirty="0" smtClean="0">
                <a:latin typeface="Arial Black" panose="020B0A04020102020204" pitchFamily="34" charset="0"/>
              </a:rPr>
              <a:t>Women, Youth and Adolescents Across the Pacific</a:t>
            </a:r>
            <a:endParaRPr lang="en-US" sz="2400" dirty="0">
              <a:latin typeface="Arial Black" panose="020B0A04020102020204" pitchFamily="34" charset="0"/>
            </a:endParaRPr>
          </a:p>
        </p:txBody>
      </p:sp>
    </p:spTree>
    <p:extLst>
      <p:ext uri="{BB962C8B-B14F-4D97-AF65-F5344CB8AC3E}">
        <p14:creationId xmlns:p14="http://schemas.microsoft.com/office/powerpoint/2010/main" val="146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9268"/>
            <a:ext cx="12192001" cy="6977268"/>
          </a:xfrm>
          <a:prstGeom prst="rect">
            <a:avLst/>
          </a:prstGeom>
        </p:spPr>
      </p:pic>
      <p:sp>
        <p:nvSpPr>
          <p:cNvPr id="5" name="Rounded Rectangular Callout 4"/>
          <p:cNvSpPr/>
          <p:nvPr/>
        </p:nvSpPr>
        <p:spPr>
          <a:xfrm>
            <a:off x="2426992" y="2453100"/>
            <a:ext cx="1969540" cy="1160585"/>
          </a:xfrm>
          <a:prstGeom prst="wedgeRoundRectCallout">
            <a:avLst>
              <a:gd name="adj1" fmla="val 45205"/>
              <a:gd name="adj2" fmla="val 1553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Alarming negative trends can be observed</a:t>
            </a:r>
          </a:p>
        </p:txBody>
      </p:sp>
      <p:sp>
        <p:nvSpPr>
          <p:cNvPr id="6" name="Rounded Rectangular Callout 5"/>
          <p:cNvSpPr/>
          <p:nvPr/>
        </p:nvSpPr>
        <p:spPr>
          <a:xfrm>
            <a:off x="4643738" y="3728805"/>
            <a:ext cx="1863969" cy="1160585"/>
          </a:xfrm>
          <a:prstGeom prst="wedgeRoundRectCallout">
            <a:avLst>
              <a:gd name="adj1" fmla="val 261288"/>
              <a:gd name="adj2" fmla="val -4171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6 of 14 TFRs are increasing</a:t>
            </a:r>
          </a:p>
        </p:txBody>
      </p:sp>
      <p:sp>
        <p:nvSpPr>
          <p:cNvPr id="7" name="Rounded Rectangular Callout 6"/>
          <p:cNvSpPr/>
          <p:nvPr/>
        </p:nvSpPr>
        <p:spPr>
          <a:xfrm>
            <a:off x="6507707" y="5302827"/>
            <a:ext cx="2080784" cy="1283677"/>
          </a:xfrm>
          <a:prstGeom prst="wedgeRoundRectCallout">
            <a:avLst>
              <a:gd name="adj1" fmla="val 201278"/>
              <a:gd name="adj2" fmla="val -7239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rPr>
              <a:t>10 </a:t>
            </a:r>
            <a:r>
              <a:rPr lang="en-US" sz="2100" dirty="0">
                <a:solidFill>
                  <a:schemeClr val="tx1"/>
                </a:solidFill>
              </a:rPr>
              <a:t>of 14 Adolescent Birth Rates are </a:t>
            </a:r>
            <a:r>
              <a:rPr lang="en-US" sz="2100" dirty="0" smtClean="0">
                <a:solidFill>
                  <a:schemeClr val="tx1"/>
                </a:solidFill>
              </a:rPr>
              <a:t>increasing </a:t>
            </a:r>
            <a:endParaRPr lang="en-US" sz="2100" dirty="0">
              <a:solidFill>
                <a:schemeClr val="tx1"/>
              </a:solidFill>
            </a:endParaRPr>
          </a:p>
        </p:txBody>
      </p:sp>
      <p:sp>
        <p:nvSpPr>
          <p:cNvPr id="9" name="Rounded Rectangular Callout 8"/>
          <p:cNvSpPr/>
          <p:nvPr/>
        </p:nvSpPr>
        <p:spPr>
          <a:xfrm>
            <a:off x="5353665" y="2031691"/>
            <a:ext cx="2302841" cy="1283677"/>
          </a:xfrm>
          <a:prstGeom prst="wedgeRoundRectCallout">
            <a:avLst>
              <a:gd name="adj1" fmla="val 247704"/>
              <a:gd name="adj2" fmla="val -2011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smtClean="0">
                <a:solidFill>
                  <a:schemeClr val="tx1"/>
                </a:solidFill>
              </a:rPr>
              <a:t>RMI</a:t>
            </a:r>
          </a:p>
          <a:p>
            <a:pPr algn="ctr"/>
            <a:r>
              <a:rPr lang="en-US" sz="2100" dirty="0" smtClean="0">
                <a:solidFill>
                  <a:schemeClr val="tx1"/>
                </a:solidFill>
              </a:rPr>
              <a:t>FSM</a:t>
            </a:r>
          </a:p>
          <a:p>
            <a:pPr algn="ctr"/>
            <a:r>
              <a:rPr lang="en-US" sz="2100" dirty="0" smtClean="0">
                <a:solidFill>
                  <a:schemeClr val="tx1"/>
                </a:solidFill>
              </a:rPr>
              <a:t>Cooks</a:t>
            </a:r>
          </a:p>
          <a:p>
            <a:pPr algn="ctr"/>
            <a:r>
              <a:rPr lang="en-US" sz="2100" dirty="0" smtClean="0">
                <a:solidFill>
                  <a:schemeClr val="tx1"/>
                </a:solidFill>
              </a:rPr>
              <a:t>Tuvalu</a:t>
            </a:r>
            <a:endParaRPr lang="en-US" sz="2100" dirty="0">
              <a:solidFill>
                <a:schemeClr val="tx1"/>
              </a:solidFill>
            </a:endParaRPr>
          </a:p>
        </p:txBody>
      </p:sp>
    </p:spTree>
    <p:extLst>
      <p:ext uri="{BB962C8B-B14F-4D97-AF65-F5344CB8AC3E}">
        <p14:creationId xmlns:p14="http://schemas.microsoft.com/office/powerpoint/2010/main" val="24786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680" y="274637"/>
            <a:ext cx="4570502" cy="5400022"/>
          </a:xfrm>
        </p:spPr>
        <p:txBody>
          <a:bodyPr/>
          <a:lstStyle/>
          <a:p>
            <a:r>
              <a:rPr lang="en-US" dirty="0" smtClean="0"/>
              <a:t>Data just released by the </a:t>
            </a:r>
            <a:br>
              <a:rPr lang="en-US" dirty="0" smtClean="0"/>
            </a:br>
            <a:r>
              <a:rPr lang="en-US" dirty="0" smtClean="0"/>
              <a:t>Ministry of Health in </a:t>
            </a:r>
            <a:br>
              <a:rPr lang="en-US" dirty="0" smtClean="0"/>
            </a:br>
            <a:r>
              <a:rPr lang="en-US" dirty="0" smtClean="0"/>
              <a:t>Solomon Islands</a:t>
            </a:r>
            <a:br>
              <a:rPr lang="en-US" dirty="0" smtClean="0"/>
            </a:br>
            <a:r>
              <a:rPr lang="en-US" dirty="0"/>
              <a:t>during </a:t>
            </a:r>
            <a:br>
              <a:rPr lang="en-US" dirty="0"/>
            </a:br>
            <a:r>
              <a:rPr lang="en-US" dirty="0"/>
              <a:t>May 2018 planning </a:t>
            </a:r>
            <a:r>
              <a:rPr lang="en-US" dirty="0" smtClean="0"/>
              <a:t>meeting</a:t>
            </a:r>
            <a:endParaRPr lang="en-US" dirty="0"/>
          </a:p>
        </p:txBody>
      </p:sp>
      <p:pic>
        <p:nvPicPr>
          <p:cNvPr id="4" name="Content Placeholder 3"/>
          <p:cNvPicPr>
            <a:picLocks noGrp="1" noChangeAspect="1"/>
          </p:cNvPicPr>
          <p:nvPr>
            <p:ph idx="1"/>
          </p:nvPr>
        </p:nvPicPr>
        <p:blipFill>
          <a:blip r:embed="rId2"/>
          <a:stretch>
            <a:fillRect/>
          </a:stretch>
        </p:blipFill>
        <p:spPr>
          <a:xfrm>
            <a:off x="6854841" y="37504"/>
            <a:ext cx="5355086" cy="6088660"/>
          </a:xfrm>
          <a:prstGeom prst="rect">
            <a:avLst/>
          </a:prstGeom>
        </p:spPr>
      </p:pic>
      <p:pic>
        <p:nvPicPr>
          <p:cNvPr id="3" name="Picture 2"/>
          <p:cNvPicPr>
            <a:picLocks noChangeAspect="1"/>
          </p:cNvPicPr>
          <p:nvPr/>
        </p:nvPicPr>
        <p:blipFill>
          <a:blip r:embed="rId3"/>
          <a:stretch>
            <a:fillRect/>
          </a:stretch>
        </p:blipFill>
        <p:spPr>
          <a:xfrm>
            <a:off x="10418352" y="1881683"/>
            <a:ext cx="1372983" cy="2218369"/>
          </a:xfrm>
          <a:prstGeom prst="rect">
            <a:avLst/>
          </a:prstGeom>
        </p:spPr>
      </p:pic>
    </p:spTree>
    <p:extLst>
      <p:ext uri="{BB962C8B-B14F-4D97-AF65-F5344CB8AC3E}">
        <p14:creationId xmlns:p14="http://schemas.microsoft.com/office/powerpoint/2010/main" val="1554164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680" y="274637"/>
            <a:ext cx="4570502" cy="5400022"/>
          </a:xfrm>
        </p:spPr>
        <p:txBody>
          <a:bodyPr/>
          <a:lstStyle/>
          <a:p>
            <a:r>
              <a:rPr lang="en-US" dirty="0" smtClean="0"/>
              <a:t>Data just released by the </a:t>
            </a:r>
            <a:br>
              <a:rPr lang="en-US" dirty="0" smtClean="0"/>
            </a:br>
            <a:r>
              <a:rPr lang="en-US" dirty="0" smtClean="0"/>
              <a:t>Ministry of Health in </a:t>
            </a:r>
            <a:br>
              <a:rPr lang="en-US" dirty="0" smtClean="0"/>
            </a:br>
            <a:r>
              <a:rPr lang="en-US" dirty="0" smtClean="0"/>
              <a:t>Solomon Islands</a:t>
            </a:r>
            <a:br>
              <a:rPr lang="en-US" dirty="0" smtClean="0"/>
            </a:br>
            <a:r>
              <a:rPr lang="en-US" dirty="0"/>
              <a:t>during </a:t>
            </a:r>
            <a:br>
              <a:rPr lang="en-US" dirty="0"/>
            </a:br>
            <a:r>
              <a:rPr lang="en-US" dirty="0"/>
              <a:t>May 2018 planning </a:t>
            </a:r>
            <a:r>
              <a:rPr lang="en-US" dirty="0" smtClean="0"/>
              <a:t>meeting</a:t>
            </a:r>
            <a:endParaRPr lang="en-US" dirty="0"/>
          </a:p>
        </p:txBody>
      </p:sp>
      <p:pic>
        <p:nvPicPr>
          <p:cNvPr id="4" name="Content Placeholder 3"/>
          <p:cNvPicPr>
            <a:picLocks noGrp="1" noChangeAspect="1"/>
          </p:cNvPicPr>
          <p:nvPr>
            <p:ph idx="1"/>
          </p:nvPr>
        </p:nvPicPr>
        <p:blipFill>
          <a:blip r:embed="rId2"/>
          <a:stretch>
            <a:fillRect/>
          </a:stretch>
        </p:blipFill>
        <p:spPr>
          <a:xfrm>
            <a:off x="6854841" y="37504"/>
            <a:ext cx="5355086" cy="6088660"/>
          </a:xfrm>
          <a:prstGeom prst="rect">
            <a:avLst/>
          </a:prstGeom>
        </p:spPr>
      </p:pic>
    </p:spTree>
    <p:extLst>
      <p:ext uri="{BB962C8B-B14F-4D97-AF65-F5344CB8AC3E}">
        <p14:creationId xmlns:p14="http://schemas.microsoft.com/office/powerpoint/2010/main" val="134160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UN Women Slide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57200"/>
            <a:ext cx="9157928" cy="6229350"/>
          </a:xfrm>
          <a:prstGeom prst="rect">
            <a:avLst/>
          </a:prstGeom>
        </p:spPr>
      </p:pic>
      <p:sp>
        <p:nvSpPr>
          <p:cNvPr id="4" name="Slide Number Placeholder 3"/>
          <p:cNvSpPr>
            <a:spLocks noGrp="1"/>
          </p:cNvSpPr>
          <p:nvPr>
            <p:ph type="sldNum" sz="quarter" idx="4294967295"/>
          </p:nvPr>
        </p:nvSpPr>
        <p:spPr>
          <a:xfrm>
            <a:off x="7981950" y="6356352"/>
            <a:ext cx="2057400" cy="365125"/>
          </a:xfrm>
          <a:prstGeom prst="rect">
            <a:avLst/>
          </a:prstGeom>
        </p:spPr>
        <p:txBody>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5</a:t>
            </a:fld>
            <a:endParaRPr lang="en-US" sz="1200">
              <a:solidFill>
                <a:srgbClr val="888888"/>
              </a:solidFill>
              <a:latin typeface="Calibri"/>
              <a:ea typeface="Calibri"/>
              <a:cs typeface="Calibri"/>
              <a:sym typeface="Calibri"/>
            </a:endParaRPr>
          </a:p>
        </p:txBody>
      </p:sp>
      <p:sp>
        <p:nvSpPr>
          <p:cNvPr id="5" name="Freeform 4"/>
          <p:cNvSpPr/>
          <p:nvPr/>
        </p:nvSpPr>
        <p:spPr>
          <a:xfrm>
            <a:off x="6587906" y="1254211"/>
            <a:ext cx="3318095" cy="3986909"/>
          </a:xfrm>
          <a:custGeom>
            <a:avLst/>
            <a:gdLst>
              <a:gd name="connsiteX0" fmla="*/ 1838919 w 3308699"/>
              <a:gd name="connsiteY0" fmla="*/ 45672 h 4022768"/>
              <a:gd name="connsiteX1" fmla="*/ 2269224 w 3308699"/>
              <a:gd name="connsiteY1" fmla="*/ 45672 h 4022768"/>
              <a:gd name="connsiteX2" fmla="*/ 3174660 w 3308699"/>
              <a:gd name="connsiteY2" fmla="*/ 350472 h 4022768"/>
              <a:gd name="connsiteX3" fmla="*/ 3273271 w 3308699"/>
              <a:gd name="connsiteY3" fmla="*/ 933178 h 4022768"/>
              <a:gd name="connsiteX4" fmla="*/ 2869860 w 3308699"/>
              <a:gd name="connsiteY4" fmla="*/ 1273837 h 4022768"/>
              <a:gd name="connsiteX5" fmla="*/ 2430589 w 3308699"/>
              <a:gd name="connsiteY5" fmla="*/ 1282802 h 4022768"/>
              <a:gd name="connsiteX6" fmla="*/ 2215436 w 3308699"/>
              <a:gd name="connsiteY6" fmla="*/ 1695178 h 4022768"/>
              <a:gd name="connsiteX7" fmla="*/ 2206471 w 3308699"/>
              <a:gd name="connsiteY7" fmla="*/ 2242025 h 4022768"/>
              <a:gd name="connsiteX8" fmla="*/ 2340942 w 3308699"/>
              <a:gd name="connsiteY8" fmla="*/ 2546825 h 4022768"/>
              <a:gd name="connsiteX9" fmla="*/ 2708495 w 3308699"/>
              <a:gd name="connsiteY9" fmla="*/ 2842661 h 4022768"/>
              <a:gd name="connsiteX10" fmla="*/ 2708495 w 3308699"/>
              <a:gd name="connsiteY10" fmla="*/ 3326755 h 4022768"/>
              <a:gd name="connsiteX11" fmla="*/ 2385766 w 3308699"/>
              <a:gd name="connsiteY11" fmla="*/ 3523978 h 4022768"/>
              <a:gd name="connsiteX12" fmla="*/ 2107860 w 3308699"/>
              <a:gd name="connsiteY12" fmla="*/ 3541908 h 4022768"/>
              <a:gd name="connsiteX13" fmla="*/ 1973389 w 3308699"/>
              <a:gd name="connsiteY13" fmla="*/ 3828778 h 4022768"/>
              <a:gd name="connsiteX14" fmla="*/ 1704448 w 3308699"/>
              <a:gd name="connsiteY14" fmla="*/ 3990143 h 4022768"/>
              <a:gd name="connsiteX15" fmla="*/ 646613 w 3308699"/>
              <a:gd name="connsiteY15" fmla="*/ 4008072 h 4022768"/>
              <a:gd name="connsiteX16" fmla="*/ 377671 w 3308699"/>
              <a:gd name="connsiteY16" fmla="*/ 3819814 h 4022768"/>
              <a:gd name="connsiteX17" fmla="*/ 359742 w 3308699"/>
              <a:gd name="connsiteY17" fmla="*/ 3470190 h 4022768"/>
              <a:gd name="connsiteX18" fmla="*/ 404566 w 3308699"/>
              <a:gd name="connsiteY18" fmla="*/ 3183319 h 4022768"/>
              <a:gd name="connsiteX19" fmla="*/ 28048 w 3308699"/>
              <a:gd name="connsiteY19" fmla="*/ 2797837 h 4022768"/>
              <a:gd name="connsiteX20" fmla="*/ 99766 w 3308699"/>
              <a:gd name="connsiteY20" fmla="*/ 2250990 h 4022768"/>
              <a:gd name="connsiteX21" fmla="*/ 673507 w 3308699"/>
              <a:gd name="connsiteY21" fmla="*/ 2008943 h 4022768"/>
              <a:gd name="connsiteX22" fmla="*/ 1050024 w 3308699"/>
              <a:gd name="connsiteY22" fmla="*/ 1999978 h 4022768"/>
              <a:gd name="connsiteX23" fmla="*/ 1516189 w 3308699"/>
              <a:gd name="connsiteY23" fmla="*/ 467014 h 4022768"/>
              <a:gd name="connsiteX24" fmla="*/ 1838919 w 3308699"/>
              <a:gd name="connsiteY24" fmla="*/ 45672 h 402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08699" h="4022768">
                <a:moveTo>
                  <a:pt x="1838919" y="45672"/>
                </a:moveTo>
                <a:cubicBezTo>
                  <a:pt x="1964425" y="-24552"/>
                  <a:pt x="2046601" y="-5128"/>
                  <a:pt x="2269224" y="45672"/>
                </a:cubicBezTo>
                <a:cubicBezTo>
                  <a:pt x="2491847" y="96472"/>
                  <a:pt x="3007319" y="202554"/>
                  <a:pt x="3174660" y="350472"/>
                </a:cubicBezTo>
                <a:cubicBezTo>
                  <a:pt x="3342001" y="498390"/>
                  <a:pt x="3324071" y="779284"/>
                  <a:pt x="3273271" y="933178"/>
                </a:cubicBezTo>
                <a:cubicBezTo>
                  <a:pt x="3222471" y="1087072"/>
                  <a:pt x="3010307" y="1215566"/>
                  <a:pt x="2869860" y="1273837"/>
                </a:cubicBezTo>
                <a:cubicBezTo>
                  <a:pt x="2729413" y="1332108"/>
                  <a:pt x="2539660" y="1212579"/>
                  <a:pt x="2430589" y="1282802"/>
                </a:cubicBezTo>
                <a:cubicBezTo>
                  <a:pt x="2321518" y="1353025"/>
                  <a:pt x="2252789" y="1535308"/>
                  <a:pt x="2215436" y="1695178"/>
                </a:cubicBezTo>
                <a:cubicBezTo>
                  <a:pt x="2178083" y="1855049"/>
                  <a:pt x="2185553" y="2100084"/>
                  <a:pt x="2206471" y="2242025"/>
                </a:cubicBezTo>
                <a:cubicBezTo>
                  <a:pt x="2227389" y="2383966"/>
                  <a:pt x="2257271" y="2446719"/>
                  <a:pt x="2340942" y="2546825"/>
                </a:cubicBezTo>
                <a:cubicBezTo>
                  <a:pt x="2424613" y="2646931"/>
                  <a:pt x="2647236" y="2712673"/>
                  <a:pt x="2708495" y="2842661"/>
                </a:cubicBezTo>
                <a:cubicBezTo>
                  <a:pt x="2769754" y="2972649"/>
                  <a:pt x="2762283" y="3213202"/>
                  <a:pt x="2708495" y="3326755"/>
                </a:cubicBezTo>
                <a:cubicBezTo>
                  <a:pt x="2654707" y="3440308"/>
                  <a:pt x="2485872" y="3488119"/>
                  <a:pt x="2385766" y="3523978"/>
                </a:cubicBezTo>
                <a:cubicBezTo>
                  <a:pt x="2285660" y="3559837"/>
                  <a:pt x="2176590" y="3491108"/>
                  <a:pt x="2107860" y="3541908"/>
                </a:cubicBezTo>
                <a:cubicBezTo>
                  <a:pt x="2039131" y="3592708"/>
                  <a:pt x="2040624" y="3754072"/>
                  <a:pt x="1973389" y="3828778"/>
                </a:cubicBezTo>
                <a:cubicBezTo>
                  <a:pt x="1906154" y="3903484"/>
                  <a:pt x="1925577" y="3960261"/>
                  <a:pt x="1704448" y="3990143"/>
                </a:cubicBezTo>
                <a:cubicBezTo>
                  <a:pt x="1483319" y="4020025"/>
                  <a:pt x="867742" y="4036460"/>
                  <a:pt x="646613" y="4008072"/>
                </a:cubicBezTo>
                <a:cubicBezTo>
                  <a:pt x="425484" y="3979684"/>
                  <a:pt x="425483" y="3909461"/>
                  <a:pt x="377671" y="3819814"/>
                </a:cubicBezTo>
                <a:cubicBezTo>
                  <a:pt x="329859" y="3730167"/>
                  <a:pt x="355260" y="3576272"/>
                  <a:pt x="359742" y="3470190"/>
                </a:cubicBezTo>
                <a:cubicBezTo>
                  <a:pt x="364224" y="3364108"/>
                  <a:pt x="459848" y="3295378"/>
                  <a:pt x="404566" y="3183319"/>
                </a:cubicBezTo>
                <a:cubicBezTo>
                  <a:pt x="349284" y="3071260"/>
                  <a:pt x="78848" y="2953225"/>
                  <a:pt x="28048" y="2797837"/>
                </a:cubicBezTo>
                <a:cubicBezTo>
                  <a:pt x="-22752" y="2642449"/>
                  <a:pt x="-7810" y="2382472"/>
                  <a:pt x="99766" y="2250990"/>
                </a:cubicBezTo>
                <a:cubicBezTo>
                  <a:pt x="207342" y="2119508"/>
                  <a:pt x="515131" y="2050778"/>
                  <a:pt x="673507" y="2008943"/>
                </a:cubicBezTo>
                <a:cubicBezTo>
                  <a:pt x="831883" y="1967108"/>
                  <a:pt x="909577" y="2256966"/>
                  <a:pt x="1050024" y="1999978"/>
                </a:cubicBezTo>
                <a:cubicBezTo>
                  <a:pt x="1190471" y="1742990"/>
                  <a:pt x="1383212" y="789743"/>
                  <a:pt x="1516189" y="467014"/>
                </a:cubicBezTo>
                <a:cubicBezTo>
                  <a:pt x="1649166" y="144285"/>
                  <a:pt x="1713413" y="115896"/>
                  <a:pt x="1838919" y="45672"/>
                </a:cubicBez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p:cNvSpPr txBox="1"/>
          <p:nvPr/>
        </p:nvSpPr>
        <p:spPr>
          <a:xfrm>
            <a:off x="2743200" y="1295401"/>
            <a:ext cx="5564032" cy="1200329"/>
          </a:xfrm>
          <a:prstGeom prst="rect">
            <a:avLst/>
          </a:prstGeom>
          <a:noFill/>
        </p:spPr>
        <p:txBody>
          <a:bodyPr wrap="square" rtlCol="0">
            <a:spAutoFit/>
          </a:bodyPr>
          <a:lstStyle/>
          <a:p>
            <a:pPr algn="ctr"/>
            <a:r>
              <a:rPr lang="en-AU" sz="2400" b="1" dirty="0">
                <a:solidFill>
                  <a:schemeClr val="accent1">
                    <a:lumMod val="50000"/>
                  </a:schemeClr>
                </a:solidFill>
              </a:rPr>
              <a:t>Pacific </a:t>
            </a:r>
          </a:p>
          <a:p>
            <a:pPr algn="ctr"/>
            <a:r>
              <a:rPr lang="en-AU" sz="2400" b="1" dirty="0">
                <a:solidFill>
                  <a:schemeClr val="accent1">
                    <a:lumMod val="50000"/>
                  </a:schemeClr>
                </a:solidFill>
              </a:rPr>
              <a:t>Lifetime Violence</a:t>
            </a:r>
          </a:p>
          <a:p>
            <a:pPr algn="ctr"/>
            <a:r>
              <a:rPr lang="en-AU" sz="2400" b="1" dirty="0">
                <a:solidFill>
                  <a:schemeClr val="accent1">
                    <a:lumMod val="50000"/>
                  </a:schemeClr>
                </a:solidFill>
              </a:rPr>
              <a:t> &gt;50%</a:t>
            </a:r>
          </a:p>
        </p:txBody>
      </p:sp>
      <p:sp>
        <p:nvSpPr>
          <p:cNvPr id="7" name="Oval 6"/>
          <p:cNvSpPr/>
          <p:nvPr/>
        </p:nvSpPr>
        <p:spPr>
          <a:xfrm>
            <a:off x="7772400" y="4343401"/>
            <a:ext cx="838200" cy="8977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711804" y="3521206"/>
            <a:ext cx="2402996" cy="1569660"/>
          </a:xfrm>
          <a:prstGeom prst="rect">
            <a:avLst/>
          </a:prstGeom>
          <a:solidFill>
            <a:schemeClr val="bg1"/>
          </a:solidFill>
        </p:spPr>
        <p:txBody>
          <a:bodyPr wrap="square" rtlCol="0">
            <a:spAutoFit/>
          </a:bodyPr>
          <a:lstStyle/>
          <a:p>
            <a:r>
              <a:rPr lang="en-AU" sz="2400" b="1" dirty="0">
                <a:solidFill>
                  <a:srgbClr val="FF0000"/>
                </a:solidFill>
              </a:rPr>
              <a:t>Negative</a:t>
            </a:r>
            <a:r>
              <a:rPr lang="en-AU" sz="2400" b="1" dirty="0">
                <a:solidFill>
                  <a:srgbClr val="4C7430"/>
                </a:solidFill>
              </a:rPr>
              <a:t>: </a:t>
            </a:r>
            <a:endParaRPr lang="en-AU" sz="2400" b="1" dirty="0" smtClean="0">
              <a:solidFill>
                <a:srgbClr val="4C7430"/>
              </a:solidFill>
            </a:endParaRPr>
          </a:p>
          <a:p>
            <a:r>
              <a:rPr lang="en-AU" sz="2400" b="1" dirty="0" smtClean="0">
                <a:solidFill>
                  <a:srgbClr val="4C7430"/>
                </a:solidFill>
              </a:rPr>
              <a:t>Current </a:t>
            </a:r>
            <a:r>
              <a:rPr lang="en-AU" sz="2400" b="1" dirty="0">
                <a:solidFill>
                  <a:srgbClr val="4C7430"/>
                </a:solidFill>
              </a:rPr>
              <a:t>&amp; Lifetime Violence Close: no way out</a:t>
            </a:r>
          </a:p>
        </p:txBody>
      </p:sp>
      <p:sp>
        <p:nvSpPr>
          <p:cNvPr id="9" name="Oval 8"/>
          <p:cNvSpPr/>
          <p:nvPr/>
        </p:nvSpPr>
        <p:spPr>
          <a:xfrm>
            <a:off x="8368072" y="3810000"/>
            <a:ext cx="928328" cy="86565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600200" y="0"/>
            <a:ext cx="1447800" cy="3046988"/>
          </a:xfrm>
          <a:prstGeom prst="rect">
            <a:avLst/>
          </a:prstGeom>
          <a:solidFill>
            <a:schemeClr val="bg1"/>
          </a:solidFill>
        </p:spPr>
        <p:txBody>
          <a:bodyPr wrap="square" rtlCol="0">
            <a:spAutoFit/>
          </a:bodyPr>
          <a:lstStyle/>
          <a:p>
            <a:r>
              <a:rPr lang="en-AU" sz="2400" b="1" dirty="0">
                <a:solidFill>
                  <a:srgbClr val="00B050"/>
                </a:solidFill>
              </a:rPr>
              <a:t>Positive: </a:t>
            </a:r>
          </a:p>
          <a:p>
            <a:r>
              <a:rPr lang="en-AU" sz="2400" b="1" dirty="0">
                <a:solidFill>
                  <a:schemeClr val="accent2">
                    <a:lumMod val="50000"/>
                  </a:schemeClr>
                </a:solidFill>
              </a:rPr>
              <a:t>Current Violence Lower suggests women have more options</a:t>
            </a:r>
          </a:p>
        </p:txBody>
      </p:sp>
      <p:cxnSp>
        <p:nvCxnSpPr>
          <p:cNvPr id="12" name="Straight Arrow Connector 11"/>
          <p:cNvCxnSpPr/>
          <p:nvPr/>
        </p:nvCxnSpPr>
        <p:spPr>
          <a:xfrm flipV="1">
            <a:off x="3341594" y="5002305"/>
            <a:ext cx="4524935" cy="26894"/>
          </a:xfrm>
          <a:prstGeom prst="straightConnector1">
            <a:avLst/>
          </a:prstGeom>
          <a:ln w="1238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743200" y="2670598"/>
            <a:ext cx="5983941" cy="1655784"/>
          </a:xfrm>
          <a:prstGeom prst="straightConnector1">
            <a:avLst/>
          </a:prstGeom>
          <a:ln w="1238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98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140"/>
            <a:ext cx="4840582" cy="6066346"/>
          </a:xfrm>
        </p:spPr>
        <p:txBody>
          <a:bodyPr>
            <a:noAutofit/>
          </a:bodyPr>
          <a:lstStyle/>
          <a:p>
            <a:pPr algn="ct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If</a:t>
            </a:r>
            <a:r>
              <a:rPr lang="en-US" sz="2800" dirty="0"/>
              <a:t>, </a:t>
            </a:r>
            <a:r>
              <a:rPr lang="en-US" sz="2800" dirty="0" smtClean="0"/>
              <a:t/>
            </a:r>
            <a:br>
              <a:rPr lang="en-US" sz="2800" dirty="0" smtClean="0"/>
            </a:br>
            <a:r>
              <a:rPr lang="en-US" sz="2800" dirty="0" smtClean="0"/>
              <a:t>together</a:t>
            </a:r>
            <a:r>
              <a:rPr lang="en-US" sz="2800" dirty="0"/>
              <a:t>,</a:t>
            </a:r>
            <a:br>
              <a:rPr lang="en-US" sz="2800" dirty="0"/>
            </a:br>
            <a:r>
              <a:rPr lang="en-US" sz="2800" dirty="0"/>
              <a:t> we build </a:t>
            </a:r>
            <a:r>
              <a:rPr lang="en-US" sz="2800" dirty="0" smtClean="0"/>
              <a:t>her</a:t>
            </a:r>
            <a:br>
              <a:rPr lang="en-US" sz="2800" dirty="0" smtClean="0"/>
            </a:br>
            <a:r>
              <a:rPr lang="en-US" sz="2800" dirty="0" smtClean="0"/>
              <a:t>a </a:t>
            </a:r>
            <a:r>
              <a:rPr lang="en-US" sz="2800" dirty="0"/>
              <a:t>bright </a:t>
            </a:r>
            <a:r>
              <a:rPr lang="en-US" sz="2800" dirty="0" smtClean="0"/>
              <a:t>future,</a:t>
            </a:r>
            <a:r>
              <a:rPr lang="en-US" sz="2800" dirty="0"/>
              <a:t/>
            </a:r>
            <a:br>
              <a:rPr lang="en-US" sz="2800" dirty="0"/>
            </a:br>
            <a:r>
              <a:rPr lang="en-US" sz="2800" dirty="0"/>
              <a:t/>
            </a:r>
            <a:br>
              <a:rPr lang="en-US" sz="2800" dirty="0"/>
            </a:br>
            <a:r>
              <a:rPr lang="en-US" sz="2800" dirty="0" smtClean="0"/>
              <a:t>we </a:t>
            </a:r>
            <a:r>
              <a:rPr lang="en-US" sz="2800" dirty="0"/>
              <a:t>will transform </a:t>
            </a:r>
            <a:r>
              <a:rPr lang="en-US" sz="2800" dirty="0" smtClean="0"/>
              <a:t/>
            </a:r>
            <a:br>
              <a:rPr lang="en-US" sz="2800" dirty="0" smtClean="0"/>
            </a:br>
            <a:r>
              <a:rPr lang="en-US" sz="2800" dirty="0" smtClean="0"/>
              <a:t>the future </a:t>
            </a:r>
            <a:r>
              <a:rPr lang="en-US" sz="2800" dirty="0"/>
              <a:t>of humanity</a:t>
            </a:r>
            <a:br>
              <a:rPr lang="en-US" sz="2800" dirty="0"/>
            </a:br>
            <a:r>
              <a:rPr lang="en-US" sz="2800" dirty="0"/>
              <a:t/>
            </a:r>
            <a:br>
              <a:rPr lang="en-US" sz="2800" dirty="0"/>
            </a:br>
            <a:r>
              <a:rPr lang="en-US" sz="2800" dirty="0" smtClean="0"/>
              <a:t>and </a:t>
            </a:r>
            <a:r>
              <a:rPr lang="en-US" sz="2800" dirty="0"/>
              <a:t>no one </a:t>
            </a:r>
            <a:r>
              <a:rPr lang="en-US" sz="2800" dirty="0" smtClean="0"/>
              <a:t/>
            </a:r>
            <a:br>
              <a:rPr lang="en-US" sz="2800" dirty="0" smtClean="0"/>
            </a:br>
            <a:r>
              <a:rPr lang="en-US" sz="2800" dirty="0" smtClean="0"/>
              <a:t>will </a:t>
            </a:r>
            <a:r>
              <a:rPr lang="en-US" sz="2800" dirty="0"/>
              <a:t>be left behind…</a:t>
            </a:r>
            <a:br>
              <a:rPr lang="en-US" sz="2800" dirty="0"/>
            </a:br>
            <a:r>
              <a:rPr lang="en-US" sz="2800" dirty="0" smtClean="0"/>
              <a:t> </a:t>
            </a:r>
            <a:r>
              <a:rPr lang="en-US" sz="2800" dirty="0"/>
              <a:t/>
            </a:r>
            <a:br>
              <a:rPr lang="en-US" sz="2800" dirty="0"/>
            </a:br>
            <a:r>
              <a:rPr lang="en-US" sz="2800" dirty="0" smtClean="0"/>
              <a:t>Vinaka </a:t>
            </a:r>
            <a:r>
              <a:rPr lang="en-US" sz="2800" dirty="0" err="1" smtClean="0"/>
              <a:t>Vaka</a:t>
            </a:r>
            <a:r>
              <a:rPr lang="en-US" sz="2800" dirty="0" smtClean="0"/>
              <a:t> </a:t>
            </a:r>
            <a:r>
              <a:rPr lang="en-US" sz="2800" dirty="0" err="1" smtClean="0"/>
              <a:t>Levu</a:t>
            </a:r>
            <a:r>
              <a:rPr lang="en-US" sz="2800" dirty="0" smtClean="0"/>
              <a:t> </a:t>
            </a:r>
            <a:br>
              <a:rPr lang="en-US" sz="2800" dirty="0" smtClean="0"/>
            </a:br>
            <a:r>
              <a:rPr lang="en-US" sz="2800" dirty="0"/>
              <a:t/>
            </a:r>
            <a:br>
              <a:rPr lang="en-US" sz="2800" dirty="0"/>
            </a:br>
            <a:r>
              <a:rPr lang="en-US" sz="2800" dirty="0"/>
              <a:t/>
            </a:r>
            <a:br>
              <a:rPr lang="en-US" sz="2800" dirty="0"/>
            </a:b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9282" y="54757"/>
            <a:ext cx="4560177" cy="6768340"/>
          </a:xfrm>
          <a:prstGeom prst="rect">
            <a:avLst/>
          </a:prstGeom>
        </p:spPr>
      </p:pic>
    </p:spTree>
    <p:extLst>
      <p:ext uri="{BB962C8B-B14F-4D97-AF65-F5344CB8AC3E}">
        <p14:creationId xmlns:p14="http://schemas.microsoft.com/office/powerpoint/2010/main" val="359368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CPD APRO RPM PSRO">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779F835037E47B84466625A87CCCD" ma:contentTypeVersion="10" ma:contentTypeDescription="Create a new document." ma:contentTypeScope="" ma:versionID="55e623109a57a8e24ee01120874241ad">
  <xsd:schema xmlns:xsd="http://www.w3.org/2001/XMLSchema" xmlns:xs="http://www.w3.org/2001/XMLSchema" xmlns:p="http://schemas.microsoft.com/office/2006/metadata/properties" xmlns:ns2="9491eabc-1675-431e-8468-36c0a4f15517" xmlns:ns3="d2c898a5-5572-438b-a976-5032225a77fc" targetNamespace="http://schemas.microsoft.com/office/2006/metadata/properties" ma:root="true" ma:fieldsID="9882a57d91074de3ff7ce48e86bcec83" ns2:_="" ns3:_="">
    <xsd:import namespace="9491eabc-1675-431e-8468-36c0a4f15517"/>
    <xsd:import namespace="d2c898a5-5572-438b-a976-5032225a77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eabc-1675-431e-8468-36c0a4f15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898a5-5572-438b-a976-5032225a77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F07FFB-3876-4F89-8ED6-04B6A2A6B2FF}"/>
</file>

<file path=customXml/itemProps2.xml><?xml version="1.0" encoding="utf-8"?>
<ds:datastoreItem xmlns:ds="http://schemas.openxmlformats.org/officeDocument/2006/customXml" ds:itemID="{3C40EA6C-6584-4931-8D65-1F1FECBD671C}"/>
</file>

<file path=customXml/itemProps3.xml><?xml version="1.0" encoding="utf-8"?>
<ds:datastoreItem xmlns:ds="http://schemas.openxmlformats.org/officeDocument/2006/customXml" ds:itemID="{F13F5A95-CBF3-4B13-B688-3314D0DF58F1}"/>
</file>

<file path=docProps/app.xml><?xml version="1.0" encoding="utf-8"?>
<Properties xmlns="http://schemas.openxmlformats.org/officeDocument/2006/extended-properties" xmlns:vt="http://schemas.openxmlformats.org/officeDocument/2006/docPropsVTypes">
  <TotalTime>1740</TotalTime>
  <Words>189</Words>
  <Application>Microsoft Office PowerPoint</Application>
  <PresentationFormat>Widescreen</PresentationFormat>
  <Paragraphs>26</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 Black</vt:lpstr>
      <vt:lpstr>Arial Narrow</vt:lpstr>
      <vt:lpstr>Calibri</vt:lpstr>
      <vt:lpstr>ICPD APRO RPM PSRO</vt:lpstr>
      <vt:lpstr>Setting the scene:  An evidence driven  strategic prioritization  of investment opportunities  to address the SDGs         New York, May, 2018</vt:lpstr>
      <vt:lpstr>PowerPoint Presentation</vt:lpstr>
      <vt:lpstr>Data just released by the  Ministry of Health in  Solomon Islands during  May 2018 planning meeting</vt:lpstr>
      <vt:lpstr>Data just released by the  Ministry of Health in  Solomon Islands during  May 2018 planning meeting</vt:lpstr>
      <vt:lpstr>UN Women Slide</vt:lpstr>
      <vt:lpstr>   If,  together,  we build her a bright future,  we will transform  the future of humanity  and no one  will be left behind…   Vinaka Vaka Levu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HR Strategy      Session 2-5  PSRO Planning Meeting November 27h, 2017 Suva, Fiji</dc:title>
  <dc:creator>Virisila Raitamata</dc:creator>
  <cp:lastModifiedBy>Bruce Campbell</cp:lastModifiedBy>
  <cp:revision>63</cp:revision>
  <dcterms:created xsi:type="dcterms:W3CDTF">2017-11-23T23:29:34Z</dcterms:created>
  <dcterms:modified xsi:type="dcterms:W3CDTF">2018-06-25T22:34:40Z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0x010100EAD779F835037E47B84466625A87CCCD</vt:lpwstr>
  </property>
</Properties>
</file>