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  <p:sldMasterId id="2147483677" r:id="rId2"/>
    <p:sldMasterId id="2147483703" r:id="rId3"/>
    <p:sldMasterId id="2147483709" r:id="rId4"/>
  </p:sldMasterIdLst>
  <p:notesMasterIdLst>
    <p:notesMasterId r:id="rId24"/>
  </p:notesMasterIdLst>
  <p:handoutMasterIdLst>
    <p:handoutMasterId r:id="rId25"/>
  </p:handoutMasterIdLst>
  <p:sldIdLst>
    <p:sldId id="294" r:id="rId5"/>
    <p:sldId id="310" r:id="rId6"/>
    <p:sldId id="296" r:id="rId7"/>
    <p:sldId id="299" r:id="rId8"/>
    <p:sldId id="300" r:id="rId9"/>
    <p:sldId id="297" r:id="rId10"/>
    <p:sldId id="333" r:id="rId11"/>
    <p:sldId id="298" r:id="rId12"/>
    <p:sldId id="334" r:id="rId13"/>
    <p:sldId id="335" r:id="rId14"/>
    <p:sldId id="302" r:id="rId15"/>
    <p:sldId id="336" r:id="rId16"/>
    <p:sldId id="331" r:id="rId17"/>
    <p:sldId id="309" r:id="rId18"/>
    <p:sldId id="304" r:id="rId19"/>
    <p:sldId id="305" r:id="rId20"/>
    <p:sldId id="306" r:id="rId21"/>
    <p:sldId id="307" r:id="rId22"/>
    <p:sldId id="308" r:id="rId23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vinia Tyrrel" initials="LT" lastIdx="1" clrIdx="0">
    <p:extLst>
      <p:ext uri="{19B8F6BF-5375-455C-9EA6-DF929625EA0E}">
        <p15:presenceInfo xmlns:p15="http://schemas.microsoft.com/office/powerpoint/2012/main" userId="S-1-5-21-2129621468-1925075059-1687131031-2540" providerId="AD"/>
      </p:ext>
    </p:extLst>
  </p:cmAuthor>
  <p:cmAuthor id="2" name="Graham Teskey" initials="GT" lastIdx="1" clrIdx="1">
    <p:extLst>
      <p:ext uri="{19B8F6BF-5375-455C-9EA6-DF929625EA0E}">
        <p15:presenceInfo xmlns:p15="http://schemas.microsoft.com/office/powerpoint/2012/main" userId="S-1-5-21-2129621468-1925075059-1687131031-24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91C"/>
    <a:srgbClr val="C3C6A8"/>
    <a:srgbClr val="E87722"/>
    <a:srgbClr val="B7C9D3"/>
    <a:srgbClr val="7566A0"/>
    <a:srgbClr val="D0D3D4"/>
    <a:srgbClr val="DFD1A7"/>
    <a:srgbClr val="608E3A"/>
    <a:srgbClr val="48A9C5"/>
    <a:srgbClr val="BFC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29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FCBB3-65EF-48F7-844E-680538C7C8D2}" type="datetimeFigureOut">
              <a:rPr lang="en-AU" smtClean="0"/>
              <a:t>31/07/2019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21EBB-44BD-4524-B85B-2CBD48DC032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1119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3F29CC5-00F7-42D8-B124-DBB9CF6078E9}" type="datetimeFigureOut">
              <a:rPr lang="en-US" smtClean="0"/>
              <a:t>7/31/2019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6E49B88-C793-41F8-9EA0-1766465DAF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0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800"/>
            </a:lvl1pPr>
            <a:lvl2pPr>
              <a:spcBef>
                <a:spcPts val="600"/>
              </a:spcBef>
              <a:spcAft>
                <a:spcPts val="0"/>
              </a:spcAft>
              <a:defRPr sz="1600"/>
            </a:lvl2pPr>
            <a:lvl3pPr>
              <a:spcBef>
                <a:spcPts val="60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800"/>
            </a:lvl1pPr>
            <a:lvl2pPr>
              <a:spcBef>
                <a:spcPts val="600"/>
              </a:spcBef>
              <a:spcAft>
                <a:spcPts val="0"/>
              </a:spcAft>
              <a:defRPr sz="1600"/>
            </a:lvl2pPr>
            <a:lvl3pPr>
              <a:spcBef>
                <a:spcPts val="60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89000" y="2651125"/>
            <a:ext cx="3413125" cy="3270250"/>
          </a:xfrm>
          <a:prstGeom prst="rect">
            <a:avLst/>
          </a:prstGeom>
        </p:spPr>
        <p:txBody>
          <a:bodyPr vert="horz"/>
          <a:lstStyle>
            <a:lvl1pPr marL="0" indent="0" algn="l">
              <a:spcAft>
                <a:spcPts val="0"/>
              </a:spcAft>
              <a:buNone/>
              <a:defRPr sz="3200">
                <a:latin typeface="Arial"/>
                <a:cs typeface="Arial"/>
              </a:defRPr>
            </a:lvl1pPr>
          </a:lstStyle>
          <a:p>
            <a:pPr algn="l">
              <a:spcAft>
                <a:spcPts val="0"/>
              </a:spcAft>
            </a:pPr>
            <a:r>
              <a:rPr lang="en-US" sz="2500" b="1" i="0" dirty="0">
                <a:solidFill>
                  <a:schemeClr val="bg1"/>
                </a:solidFill>
                <a:latin typeface="Helvetica"/>
                <a:cs typeface="Helvetica"/>
              </a:rPr>
              <a:t>Presentation to the most amazing corporation in </a:t>
            </a:r>
          </a:p>
          <a:p>
            <a:pPr algn="l">
              <a:spcAft>
                <a:spcPts val="0"/>
              </a:spcAft>
            </a:pPr>
            <a:r>
              <a:rPr lang="en-US" sz="2500" b="1" i="0" dirty="0">
                <a:solidFill>
                  <a:schemeClr val="bg1"/>
                </a:solidFill>
                <a:latin typeface="Helvetica"/>
                <a:cs typeface="Helvetica"/>
              </a:rPr>
              <a:t>the world. </a:t>
            </a:r>
          </a:p>
          <a:p>
            <a:pPr algn="l">
              <a:spcAft>
                <a:spcPts val="0"/>
              </a:spcAft>
            </a:pPr>
            <a:endParaRPr lang="en-US" sz="2500" b="1" i="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l">
              <a:spcAft>
                <a:spcPts val="0"/>
              </a:spcAft>
            </a:pPr>
            <a:r>
              <a:rPr lang="en-US" sz="2500" b="0" i="0" dirty="0" err="1">
                <a:solidFill>
                  <a:schemeClr val="bg1"/>
                </a:solidFill>
                <a:latin typeface="Helvetica"/>
                <a:cs typeface="Helvetica"/>
              </a:rPr>
              <a:t>Lorem</a:t>
            </a:r>
            <a:r>
              <a:rPr lang="en-US" sz="2500" b="0" i="0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2500" b="0" i="0" dirty="0" err="1">
                <a:solidFill>
                  <a:schemeClr val="bg1"/>
                </a:solidFill>
                <a:latin typeface="Helvetica"/>
                <a:cs typeface="Helvetica"/>
              </a:rPr>
              <a:t>ipsum</a:t>
            </a:r>
            <a:r>
              <a:rPr lang="en-US" sz="2500" b="0" i="0" dirty="0">
                <a:solidFill>
                  <a:schemeClr val="bg1"/>
                </a:solidFill>
                <a:latin typeface="Helvetica"/>
                <a:cs typeface="Helvetica"/>
              </a:rPr>
              <a:t> dolor set </a:t>
            </a:r>
            <a:r>
              <a:rPr lang="en-US" sz="2500" b="0" i="0" dirty="0" err="1">
                <a:solidFill>
                  <a:schemeClr val="bg1"/>
                </a:solidFill>
                <a:latin typeface="Helvetica"/>
                <a:cs typeface="Helvetica"/>
              </a:rPr>
              <a:t>amet</a:t>
            </a:r>
            <a:r>
              <a:rPr lang="en-US" sz="2500" b="0" i="0" dirty="0">
                <a:solidFill>
                  <a:schemeClr val="bg1"/>
                </a:solidFill>
                <a:latin typeface="Helvetica"/>
                <a:cs typeface="Helvetica"/>
              </a:rPr>
              <a:t> magnum</a:t>
            </a:r>
            <a:r>
              <a:rPr lang="en-US" sz="2500" b="0" i="0" baseline="0" dirty="0">
                <a:solidFill>
                  <a:schemeClr val="bg1"/>
                </a:solidFill>
                <a:latin typeface="Helvetica"/>
                <a:cs typeface="Helvetica"/>
              </a:rPr>
              <a:t> allure. </a:t>
            </a:r>
            <a:endParaRPr lang="en-US" sz="2500" b="0" i="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0985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800"/>
            </a:lvl1pPr>
            <a:lvl2pPr>
              <a:spcBef>
                <a:spcPts val="600"/>
              </a:spcBef>
              <a:spcAft>
                <a:spcPts val="0"/>
              </a:spcAft>
              <a:defRPr sz="1600"/>
            </a:lvl2pPr>
            <a:lvl3pPr>
              <a:spcBef>
                <a:spcPts val="60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800"/>
            </a:lvl1pPr>
            <a:lvl2pPr>
              <a:spcBef>
                <a:spcPts val="600"/>
              </a:spcBef>
              <a:spcAft>
                <a:spcPts val="0"/>
              </a:spcAft>
              <a:defRPr sz="1600"/>
            </a:lvl2pPr>
            <a:lvl3pPr>
              <a:spcBef>
                <a:spcPts val="60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5997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437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249961" y="2249999"/>
            <a:ext cx="7386040" cy="4343704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249961" y="1439863"/>
            <a:ext cx="7386040" cy="810136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/>
            </a:lvl2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2046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 userDrawn="1"/>
        </p:nvSpPr>
        <p:spPr>
          <a:xfrm>
            <a:off x="6554724" y="6291232"/>
            <a:ext cx="1920239" cy="2413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692150" y="469900"/>
            <a:ext cx="6775147" cy="914400"/>
          </a:xfrm>
          <a:prstGeom prst="roundRect">
            <a:avLst>
              <a:gd name="adj" fmla="val 4514"/>
            </a:avLst>
          </a:prstGeom>
          <a:solidFill>
            <a:schemeClr val="accent1"/>
          </a:solidFill>
          <a:ln>
            <a:solidFill>
              <a:srgbClr val="DA291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232" y="469900"/>
            <a:ext cx="6747715" cy="922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36700"/>
            <a:ext cx="7721600" cy="4601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marL="1143000" lvl="2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</a:pPr>
            <a:r>
              <a:rPr lang="en-US" dirty="0"/>
              <a:t>Third level</a:t>
            </a: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7471615" y="274638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7471615" y="274638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5" name="Picture 14" descr="abt_GEO_white.ai"/>
          <p:cNvPicPr>
            <a:picLocks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3480" y="469900"/>
            <a:ext cx="914400" cy="914400"/>
          </a:xfrm>
          <a:prstGeom prst="roundRect">
            <a:avLst>
              <a:gd name="adj" fmla="val 3376"/>
            </a:avLst>
          </a:prstGeom>
          <a:solidFill>
            <a:schemeClr val="accent2"/>
          </a:solidFill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906410" y="6234082"/>
            <a:ext cx="14308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Abt Associates </a:t>
            </a:r>
            <a:r>
              <a:rPr lang="en-US" sz="800" dirty="0">
                <a:solidFill>
                  <a:srgbClr val="FFFFFF"/>
                </a:solidFill>
                <a:latin typeface="Arial"/>
                <a:cs typeface="Arial"/>
              </a:rPr>
              <a:t>| pg </a:t>
            </a:r>
            <a:fld id="{B24152A7-EAFD-4862-85A2-527423E9945A}" type="slidenum">
              <a:rPr lang="en-US" sz="80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685803" y="6291232"/>
            <a:ext cx="2880360" cy="241300"/>
          </a:xfrm>
          <a:prstGeom prst="roundRect">
            <a:avLst>
              <a:gd name="adj" fmla="val 0"/>
            </a:avLst>
          </a:prstGeom>
          <a:solidFill>
            <a:srgbClr val="D0D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 userDrawn="1"/>
        </p:nvSpPr>
        <p:spPr>
          <a:xfrm>
            <a:off x="3619500" y="6291232"/>
            <a:ext cx="932688" cy="241300"/>
          </a:xfrm>
          <a:prstGeom prst="roundRect">
            <a:avLst>
              <a:gd name="adj" fmla="val 0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4589018" y="6291232"/>
            <a:ext cx="1920239" cy="241300"/>
          </a:xfrm>
          <a:prstGeom prst="roundRect">
            <a:avLst>
              <a:gd name="adj" fmla="val 0"/>
            </a:avLst>
          </a:prstGeom>
          <a:solidFill>
            <a:srgbClr val="B7C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6" r:id="rId3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Clr>
          <a:srgbClr val="DA291C"/>
        </a:buClr>
        <a:buFont typeface="Wingdings" charset="2"/>
        <a:buChar char="§"/>
        <a:defRPr sz="24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–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7471615" y="274638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Rounded Rectangle 4"/>
          <p:cNvSpPr/>
          <p:nvPr userDrawn="1"/>
        </p:nvSpPr>
        <p:spPr>
          <a:xfrm>
            <a:off x="698500" y="2404645"/>
            <a:ext cx="3848778" cy="3826144"/>
          </a:xfrm>
          <a:prstGeom prst="roundRect">
            <a:avLst>
              <a:gd name="adj" fmla="val 953"/>
            </a:avLst>
          </a:prstGeom>
          <a:solidFill>
            <a:srgbClr val="DA29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8" y="620992"/>
            <a:ext cx="2827659" cy="12962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rgbClr val="FF000A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A"/>
        </a:buClr>
        <a:buFont typeface="Wingdings" charset="2"/>
        <a:buChar char="§"/>
        <a:defRPr sz="3200" kern="1200" baseline="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 userDrawn="1"/>
        </p:nvSpPr>
        <p:spPr>
          <a:xfrm>
            <a:off x="6554724" y="6291232"/>
            <a:ext cx="1920239" cy="2413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7471615" y="274638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7471615" y="274638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685803" y="6291232"/>
            <a:ext cx="2880360" cy="241300"/>
          </a:xfrm>
          <a:prstGeom prst="roundRect">
            <a:avLst>
              <a:gd name="adj" fmla="val 0"/>
            </a:avLst>
          </a:prstGeom>
          <a:solidFill>
            <a:srgbClr val="D0D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 userDrawn="1"/>
        </p:nvSpPr>
        <p:spPr>
          <a:xfrm>
            <a:off x="3619500" y="6291232"/>
            <a:ext cx="932688" cy="241300"/>
          </a:xfrm>
          <a:prstGeom prst="roundRect">
            <a:avLst>
              <a:gd name="adj" fmla="val 0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4589018" y="6291232"/>
            <a:ext cx="1920239" cy="241300"/>
          </a:xfrm>
          <a:prstGeom prst="roundRect">
            <a:avLst>
              <a:gd name="adj" fmla="val 0"/>
            </a:avLst>
          </a:prstGeom>
          <a:solidFill>
            <a:srgbClr val="B7C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" y="4533283"/>
            <a:ext cx="2374419" cy="1088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Clr>
          <a:srgbClr val="DA291C"/>
        </a:buClr>
        <a:buFont typeface="Wingdings" charset="2"/>
        <a:buChar char="§"/>
        <a:defRPr sz="24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–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 userDrawn="1"/>
        </p:nvSpPr>
        <p:spPr>
          <a:xfrm>
            <a:off x="6554724" y="6291232"/>
            <a:ext cx="1920239" cy="2413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692150" y="469900"/>
            <a:ext cx="6775147" cy="914400"/>
          </a:xfrm>
          <a:prstGeom prst="roundRect">
            <a:avLst>
              <a:gd name="adj" fmla="val 4514"/>
            </a:avLst>
          </a:prstGeom>
          <a:solidFill>
            <a:schemeClr val="accent1"/>
          </a:solidFill>
          <a:ln>
            <a:solidFill>
              <a:srgbClr val="DA291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232" y="469900"/>
            <a:ext cx="6747715" cy="922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36700"/>
            <a:ext cx="7721600" cy="4601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marL="1143000" lvl="2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</a:pPr>
            <a:r>
              <a:rPr lang="en-US" dirty="0"/>
              <a:t>Third level</a:t>
            </a: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7471615" y="274638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en-US" sz="4400" b="1" dirty="0">
              <a:solidFill>
                <a:srgbClr val="FF000A"/>
              </a:solidFill>
              <a:latin typeface="Arial"/>
              <a:cs typeface="Arial"/>
            </a:endParaRPr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7471615" y="274638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en-US" sz="4400" b="1" dirty="0">
              <a:solidFill>
                <a:srgbClr val="FF000A"/>
              </a:solidFill>
              <a:latin typeface="Arial"/>
              <a:cs typeface="Arial"/>
            </a:endParaRPr>
          </a:p>
        </p:txBody>
      </p:sp>
      <p:pic>
        <p:nvPicPr>
          <p:cNvPr id="15" name="Picture 14" descr="abt_GEO_white.ai"/>
          <p:cNvPicPr>
            <a:picLocks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3480" y="469900"/>
            <a:ext cx="914400" cy="914400"/>
          </a:xfrm>
          <a:prstGeom prst="roundRect">
            <a:avLst>
              <a:gd name="adj" fmla="val 3376"/>
            </a:avLst>
          </a:prstGeom>
          <a:solidFill>
            <a:schemeClr val="accent2"/>
          </a:solidFill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155004" y="6234082"/>
            <a:ext cx="1182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 sz="800" b="1" dirty="0">
                <a:solidFill>
                  <a:srgbClr val="FFFFFF"/>
                </a:solidFill>
                <a:latin typeface="Arial"/>
                <a:cs typeface="Arial"/>
              </a:rPr>
              <a:t>Abt JTA </a:t>
            </a:r>
            <a:r>
              <a:rPr lang="en-US" sz="800" dirty="0">
                <a:solidFill>
                  <a:srgbClr val="FFFFFF"/>
                </a:solidFill>
                <a:latin typeface="Arial"/>
                <a:cs typeface="Arial"/>
              </a:rPr>
              <a:t>| pg </a:t>
            </a:r>
            <a:fld id="{B24152A7-EAFD-4862-85A2-527423E9945A}" type="slidenum">
              <a:rPr lang="en-US" sz="800" smtClean="0">
                <a:solidFill>
                  <a:srgbClr val="FFFFFF"/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685803" y="6291232"/>
            <a:ext cx="2880360" cy="241300"/>
          </a:xfrm>
          <a:prstGeom prst="roundRect">
            <a:avLst>
              <a:gd name="adj" fmla="val 0"/>
            </a:avLst>
          </a:prstGeom>
          <a:solidFill>
            <a:srgbClr val="D0D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3619500" y="6291232"/>
            <a:ext cx="932688" cy="241300"/>
          </a:xfrm>
          <a:prstGeom prst="roundRect">
            <a:avLst>
              <a:gd name="adj" fmla="val 0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4589018" y="6291232"/>
            <a:ext cx="1920239" cy="241300"/>
          </a:xfrm>
          <a:prstGeom prst="roundRect">
            <a:avLst>
              <a:gd name="adj" fmla="val 0"/>
            </a:avLst>
          </a:prstGeom>
          <a:solidFill>
            <a:srgbClr val="B7C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9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Clr>
          <a:srgbClr val="DA291C"/>
        </a:buClr>
        <a:buFont typeface="Wingdings" charset="2"/>
        <a:buChar char="§"/>
        <a:defRPr sz="24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–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613100" y="2404643"/>
            <a:ext cx="904875" cy="914119"/>
          </a:xfrm>
          <a:prstGeom prst="roundRect">
            <a:avLst>
              <a:gd name="adj" fmla="val 2207"/>
            </a:avLst>
          </a:prstGeom>
          <a:solidFill>
            <a:srgbClr val="BFCED6"/>
          </a:solidFill>
          <a:ln>
            <a:solidFill>
              <a:srgbClr val="D0D3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22288" y="5316670"/>
            <a:ext cx="910246" cy="914119"/>
          </a:xfrm>
          <a:prstGeom prst="roundRect">
            <a:avLst>
              <a:gd name="adj" fmla="val 2207"/>
            </a:avLst>
          </a:prstGeom>
          <a:solidFill>
            <a:srgbClr val="DFD1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97225" y="5316670"/>
            <a:ext cx="1878455" cy="914119"/>
          </a:xfrm>
          <a:prstGeom prst="roundRect">
            <a:avLst>
              <a:gd name="adj" fmla="val 2207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Ethiopia Leah Levin 2007_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225" y="3378855"/>
            <a:ext cx="920750" cy="1889125"/>
          </a:xfrm>
          <a:prstGeom prst="rect">
            <a:avLst/>
          </a:prstGeom>
        </p:spPr>
      </p:pic>
      <p:pic>
        <p:nvPicPr>
          <p:cNvPr id="1026" name="Picture 2" descr="image00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7" r="23602"/>
          <a:stretch/>
        </p:blipFill>
        <p:spPr bwMode="auto">
          <a:xfrm>
            <a:off x="5613991" y="2404643"/>
            <a:ext cx="2818544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03" t="27457" r="22203" b="-4644"/>
          <a:stretch/>
        </p:blipFill>
        <p:spPr bwMode="auto">
          <a:xfrm>
            <a:off x="6297259" y="5316670"/>
            <a:ext cx="1124267" cy="97263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89000" y="2651124"/>
            <a:ext cx="3413125" cy="3460115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Competence, capability and  capacity – where does TA fit in?</a:t>
            </a:r>
          </a:p>
          <a:p>
            <a:endParaRPr lang="en-US" sz="1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Graham Teskey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Wellington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Ministry of Foreign Affairs and Trade</a:t>
            </a:r>
          </a:p>
          <a:p>
            <a:pPr>
              <a:spcBef>
                <a:spcPts val="0"/>
              </a:spcBef>
            </a:pPr>
            <a:r>
              <a:rPr lang="en-US"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August 8th</a:t>
            </a: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315429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j-lt"/>
              </a:rPr>
              <a:t>Does TA work? (iii)</a:t>
            </a:r>
            <a:endParaRPr lang="en-AU" sz="4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All depends on the objective: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For specific tasks, 1-2-1 learning, adoption of low-discretionary systems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it can work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(why are Central Banks in poorer countries always well performing?)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For organisation-wide change –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results very mixed but in the main are poor in weak institutional environments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(yes if high profile, high status, with RAR effectively delegated)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Wholly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unlikely to deliver transformational change unless the wider institutional environment is supportive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– all those incentives and drivers</a:t>
            </a:r>
          </a:p>
          <a:p>
            <a:endParaRPr lang="en-AU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TA / CD Evolution of ideas</a:t>
            </a:r>
            <a:endParaRPr lang="en-AU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latin typeface="Gill Sans MT" panose="020B0502020104020203" pitchFamily="34" charset="0"/>
            </a:endParaRPr>
          </a:p>
          <a:p>
            <a:endParaRPr lang="en-AU" dirty="0">
              <a:latin typeface="Gill Sans MT" panose="020B0502020104020203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664457"/>
              </p:ext>
            </p:extLst>
          </p:nvPr>
        </p:nvGraphicFramePr>
        <p:xfrm>
          <a:off x="414066" y="1536700"/>
          <a:ext cx="8410755" cy="4690441"/>
        </p:xfrm>
        <a:graphic>
          <a:graphicData uri="http://schemas.openxmlformats.org/drawingml/2006/table">
            <a:tbl>
              <a:tblPr/>
              <a:tblGrid>
                <a:gridCol w="840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5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77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5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8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 of Intervention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Dominant Ideas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Capacity Development</a:t>
                      </a:r>
                      <a:r>
                        <a:rPr lang="en-A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Paradigm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1970s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Individual</a:t>
                      </a:r>
                      <a:endParaRPr lang="en-A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Skills acquisition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Tools and equipment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Counterparts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Gap-filling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Scholarships; </a:t>
                      </a: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Developed country </a:t>
                      </a: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training, Manpower (sic) reviews,</a:t>
                      </a:r>
                      <a:r>
                        <a:rPr lang="en-AU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Line positions,</a:t>
                      </a:r>
                      <a:r>
                        <a:rPr lang="en-AU" sz="12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On-the-job training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9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1980s - mid 1990s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Organisation</a:t>
                      </a:r>
                      <a:endParaRPr lang="en-A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Reconfiguring organisational structures (“moving the chairs around”…)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Reforming and/or Strengthening: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*"/>
                      </a:pPr>
                      <a:r>
                        <a:rPr lang="en-AU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systems for policy making,</a:t>
                      </a:r>
                      <a:r>
                        <a:rPr lang="en-AU" sz="1200" i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</a:t>
                      </a:r>
                      <a:r>
                        <a:rPr lang="en-AU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anaging people, information, cash and assets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 Management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 Process Re-engineering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Organisational audits,</a:t>
                      </a:r>
                      <a:r>
                        <a:rPr lang="en-AU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restructuring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Job evaluation and grading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Job descriptions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Advisers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3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 1990s onwards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Institutional Environment</a:t>
                      </a:r>
                      <a:endParaRPr lang="en-A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Incentive structures within formal organisations: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*"/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 resources management (pay, discipline, performance management)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wider institutional environment: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*"/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Accountabilities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Institutional Economics (“The Rules of the Game”):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*"/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exit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*"/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voice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*"/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loyalty and compliance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 or “whole” budget support (setting the incentive framework)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expenditure management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 management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Pooled TA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48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+mj-lt"/>
              </a:rPr>
              <a:t>Capacity – watch your language</a:t>
            </a:r>
            <a:endParaRPr lang="en-AU" sz="4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it is organisations that have </a:t>
            </a:r>
            <a:r>
              <a:rPr lang="en-GB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capacity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Individuals have </a:t>
            </a:r>
            <a:r>
              <a:rPr lang="en-GB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skills and competencies</a:t>
            </a: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organisations also have particular and specific </a:t>
            </a:r>
            <a:r>
              <a:rPr lang="en-GB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capabilities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to do things such as manage people, carry out customer research, account for the use of monies etc. 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Capabilities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are thus the building blocks of any organisations overall 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capacity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to perform</a:t>
            </a: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organisations operate in a </a:t>
            </a:r>
            <a:r>
              <a:rPr lang="en-GB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wider institutional environment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that either may support or circumvent the organisation’s ability to carry out its formal collective goals</a:t>
            </a: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94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>
                <a:latin typeface="+mj-lt"/>
              </a:rPr>
              <a:t>CD – different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8544" y="2080040"/>
            <a:ext cx="6339508" cy="3353352"/>
          </a:xfrm>
        </p:spPr>
        <p:txBody>
          <a:bodyPr/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Capacity development</a:t>
            </a:r>
          </a:p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Capacity supplementation</a:t>
            </a:r>
          </a:p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Capacity substitution</a:t>
            </a:r>
          </a:p>
          <a:p>
            <a:pPr lvl="1"/>
            <a:endParaRPr lang="en-US" sz="3200" dirty="0">
              <a:latin typeface="Gill Sans MT" panose="020B0502020104020203" pitchFamily="34" charset="0"/>
            </a:endParaRPr>
          </a:p>
          <a:p>
            <a:endParaRPr lang="en-AU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22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j-lt"/>
              </a:rPr>
              <a:t>Organisations and institutions</a:t>
            </a:r>
            <a:endParaRPr lang="en-AU" sz="40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50" y="3138008"/>
            <a:ext cx="4341008" cy="2762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376" y="3138008"/>
            <a:ext cx="4156721" cy="276246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7803" y="1576627"/>
            <a:ext cx="7708910" cy="108893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000" dirty="0">
                <a:latin typeface="+mj-lt"/>
              </a:rPr>
              <a:t>Organisations have walls and chairs and tables and staff and objectives. Institutions are the rules of the game – formal and informal</a:t>
            </a:r>
          </a:p>
          <a:p>
            <a:endParaRPr lang="en-AU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37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Five core capabilities that constitute ‘organisational capacity</a:t>
            </a:r>
            <a:r>
              <a:rPr lang="en-US" b="1" dirty="0">
                <a:latin typeface="Gill Sans MT" panose="020B0502020104020203" pitchFamily="34" charset="0"/>
              </a:rPr>
              <a:t>’</a:t>
            </a:r>
            <a:endParaRPr lang="en-AU" b="1" dirty="0">
              <a:latin typeface="Gill Sans MT" panose="020B0502020104020203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87261" y="1500995"/>
            <a:ext cx="5469147" cy="471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1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ill Sans MT" panose="020B0502020104020203" pitchFamily="34" charset="0"/>
              </a:rPr>
              <a:t>Specificity</a:t>
            </a:r>
            <a:endParaRPr lang="en-AU" b="1" dirty="0">
              <a:latin typeface="Gill Sans MT" panose="020B05020201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Discretion and ‘monitorability’ and immediacy of impact…..</a:t>
            </a:r>
          </a:p>
          <a:p>
            <a:endParaRPr lang="en-US" dirty="0"/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93" y="2431841"/>
            <a:ext cx="5002320" cy="25973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961" y="3528204"/>
            <a:ext cx="4120539" cy="249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3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ill Sans MT" panose="020B0502020104020203" pitchFamily="34" charset="0"/>
              </a:rPr>
              <a:t>How long does it take?</a:t>
            </a:r>
            <a:endParaRPr lang="en-AU" b="1" dirty="0">
              <a:latin typeface="Gill Sans MT" panose="020B0502020104020203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08" y="1392238"/>
            <a:ext cx="8144345" cy="471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93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So what is it that makes an organisation function effectively?</a:t>
            </a:r>
            <a:endParaRPr lang="en-AU" b="1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6328" y="1605711"/>
            <a:ext cx="2778880" cy="46019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Gill Sans MT" panose="020B0502020104020203" pitchFamily="34" charset="0"/>
              </a:rPr>
              <a:t>Institutionally:</a:t>
            </a:r>
            <a:endParaRPr lang="en-US" dirty="0">
              <a:latin typeface="Gill Sans MT" panose="020B0502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Supportive environment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Powerful and visionary leadership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Incentivised (pay, commitment, drive)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Valued and rewarded for a good job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Consequences of a poor job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Sense of fair play</a:t>
            </a: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27229" y="1605712"/>
            <a:ext cx="3099759" cy="46019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768"/>
              </a:spcBef>
              <a:spcAft>
                <a:spcPts val="800"/>
              </a:spcAft>
              <a:buClr>
                <a:srgbClr val="DA291C"/>
              </a:buClr>
              <a:buFont typeface="Wingdings" charset="2"/>
              <a:buChar char="§"/>
              <a:defRPr sz="24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768"/>
              </a:spcBef>
              <a:spcAft>
                <a:spcPts val="800"/>
              </a:spcAft>
              <a:buFont typeface="Arial"/>
              <a:buChar char="–"/>
              <a:defRPr lang="en-US" sz="20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768"/>
              </a:spcBef>
              <a:spcAft>
                <a:spcPts val="8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800" b="1" dirty="0">
                <a:solidFill>
                  <a:srgbClr val="C00000"/>
                </a:solidFill>
                <a:latin typeface="Gill Sans MT" panose="020B0502020104020203" pitchFamily="34" charset="0"/>
              </a:rPr>
              <a:t>Organisationally: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Well structured: form follows function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Spans of control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Jobs evaluated / graded and consistent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Clear vision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System enabled (IT, HR, information)</a:t>
            </a: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5814" y="1525197"/>
            <a:ext cx="2459247" cy="4601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768"/>
              </a:spcBef>
              <a:spcAft>
                <a:spcPts val="800"/>
              </a:spcAft>
              <a:buClr>
                <a:srgbClr val="DA291C"/>
              </a:buClr>
              <a:buFont typeface="Wingdings" charset="2"/>
              <a:buChar char="§"/>
              <a:defRPr sz="24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768"/>
              </a:spcBef>
              <a:spcAft>
                <a:spcPts val="800"/>
              </a:spcAft>
              <a:buFont typeface="Arial"/>
              <a:buChar char="–"/>
              <a:defRPr lang="en-US" sz="20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768"/>
              </a:spcBef>
              <a:spcAft>
                <a:spcPts val="8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800" b="1" dirty="0">
                <a:solidFill>
                  <a:srgbClr val="C00000"/>
                </a:solidFill>
                <a:latin typeface="Gill Sans MT" panose="020B0502020104020203" pitchFamily="34" charset="0"/>
              </a:rPr>
              <a:t>Individually: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Skilled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Trained to do the job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Clear JD and annual work plan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Equipped (kit, tools etc.)</a:t>
            </a: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90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ill Sans MT" panose="020B0502020104020203" pitchFamily="34" charset="0"/>
              </a:rPr>
              <a:t>Conclusion…..</a:t>
            </a:r>
            <a:endParaRPr lang="en-AU" b="1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989" y="-24607"/>
            <a:ext cx="3343275" cy="4581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98" y="4556918"/>
            <a:ext cx="7820025" cy="161925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440882" y="4764236"/>
            <a:ext cx="1923690" cy="603849"/>
          </a:xfrm>
          <a:prstGeom prst="ellipse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Oval 10"/>
          <p:cNvSpPr/>
          <p:nvPr/>
        </p:nvSpPr>
        <p:spPr>
          <a:xfrm>
            <a:off x="2414609" y="5470202"/>
            <a:ext cx="2780380" cy="603849"/>
          </a:xfrm>
          <a:prstGeom prst="ellipse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4291" y="2072376"/>
            <a:ext cx="4678041" cy="14644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b="1" dirty="0">
                <a:solidFill>
                  <a:srgbClr val="C00000"/>
                </a:solidFill>
                <a:latin typeface="Calibri" pitchFamily="34" charset="0"/>
              </a:rPr>
              <a:t>“Turning </a:t>
            </a:r>
            <a:r>
              <a:rPr lang="en-AU" b="1" i="1" dirty="0">
                <a:solidFill>
                  <a:srgbClr val="C00000"/>
                </a:solidFill>
                <a:latin typeface="Calibri" pitchFamily="34" charset="0"/>
              </a:rPr>
              <a:t>individual competence </a:t>
            </a:r>
            <a:r>
              <a:rPr lang="en-AU" b="1" dirty="0">
                <a:solidFill>
                  <a:srgbClr val="C00000"/>
                </a:solidFill>
                <a:latin typeface="Calibri" pitchFamily="34" charset="0"/>
              </a:rPr>
              <a:t>into </a:t>
            </a:r>
            <a:r>
              <a:rPr lang="en-AU" b="1" i="1" dirty="0">
                <a:solidFill>
                  <a:srgbClr val="C00000"/>
                </a:solidFill>
                <a:latin typeface="Calibri" pitchFamily="34" charset="0"/>
              </a:rPr>
              <a:t>organisational capacity </a:t>
            </a:r>
            <a:r>
              <a:rPr lang="en-AU" b="1" dirty="0">
                <a:solidFill>
                  <a:srgbClr val="C00000"/>
                </a:solidFill>
                <a:latin typeface="Calibri" pitchFamily="34" charset="0"/>
              </a:rPr>
              <a:t>requires </a:t>
            </a:r>
            <a:r>
              <a:rPr lang="en-AU" b="1" i="1" dirty="0">
                <a:solidFill>
                  <a:srgbClr val="C00000"/>
                </a:solidFill>
                <a:latin typeface="Calibri" pitchFamily="34" charset="0"/>
              </a:rPr>
              <a:t>institutional change</a:t>
            </a:r>
            <a:r>
              <a:rPr lang="en-AU" b="1" dirty="0">
                <a:solidFill>
                  <a:srgbClr val="C00000"/>
                </a:solidFill>
                <a:latin typeface="Calibri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500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+mj-lt"/>
              </a:rPr>
              <a:t>TA (input) and CD (objective)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D1728-D508-4DD1-B200-9907EC6F3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3" y="2207419"/>
            <a:ext cx="8993234" cy="244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7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Contents - 17 slides</a:t>
            </a:r>
            <a:endParaRPr lang="en-AU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536700"/>
            <a:ext cx="7721600" cy="445003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Preface: sending some letters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Part 1: Technical assistance: does it work?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Part 2: Capacity development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Evolution of ideas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Watch your language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Institutions and organisations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Five core features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idea of ‘specificity’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How long must we wait?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Some conclusions</a:t>
            </a:r>
          </a:p>
          <a:p>
            <a:endParaRPr lang="en-US" sz="3600" dirty="0">
              <a:latin typeface="Gill Sans MT" panose="020B0502020104020203" pitchFamily="34" charset="0"/>
            </a:endParaRPr>
          </a:p>
          <a:p>
            <a:endParaRPr lang="en-US" sz="3600" dirty="0">
              <a:latin typeface="Gill Sans MT" panose="020B0502020104020203" pitchFamily="34" charset="0"/>
            </a:endParaRPr>
          </a:p>
          <a:p>
            <a:endParaRPr lang="en-AU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j-lt"/>
              </a:rPr>
              <a:t>Sending letters (</a:t>
            </a:r>
            <a:r>
              <a:rPr lang="en-US" sz="4000" dirty="0" err="1">
                <a:latin typeface="+mj-lt"/>
              </a:rPr>
              <a:t>i</a:t>
            </a:r>
            <a:r>
              <a:rPr lang="en-US" sz="4000" dirty="0">
                <a:latin typeface="+mj-lt"/>
              </a:rPr>
              <a:t>)</a:t>
            </a:r>
            <a:endParaRPr lang="en-AU" sz="4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159 countries have signed up the UPU convention: internal misaddressed letters to be returned in 30 days.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So – a recent experiment. 10 misaddressed letters sent to all 159 countries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What happened?</a:t>
            </a:r>
          </a:p>
          <a:p>
            <a:pPr marL="457200" lvl="1" indent="0">
              <a:buNone/>
            </a:pPr>
            <a:endParaRPr lang="en-US" sz="2800" dirty="0">
              <a:latin typeface="Gill Sans MT" panose="020B0502020104020203" pitchFamily="34" charset="0"/>
            </a:endParaRPr>
          </a:p>
          <a:p>
            <a:pPr lvl="1"/>
            <a:endParaRPr lang="en-US" sz="3200" dirty="0">
              <a:latin typeface="Gill Sans MT" panose="020B0502020104020203" pitchFamily="34" charset="0"/>
            </a:endParaRPr>
          </a:p>
          <a:p>
            <a:endParaRPr lang="en-AU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2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Sending letters (ii)</a:t>
            </a:r>
            <a:endParaRPr lang="en-AU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If measured within 90 days  - results went from full compliance (i.e. all 10 came back) to zero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High compliance: Norway, El Salvador, Czech Republic, Finland…Uruguay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Zero compliance: Somalia, Myanmar and Fiji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1"/>
            <a:endParaRPr lang="en-US" sz="3200" dirty="0">
              <a:latin typeface="Gill Sans MT" panose="020B0502020104020203" pitchFamily="34" charset="0"/>
            </a:endParaRPr>
          </a:p>
          <a:p>
            <a:endParaRPr lang="en-AU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4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j-lt"/>
              </a:rPr>
              <a:t>Sending letters (iii)</a:t>
            </a:r>
            <a:endParaRPr lang="en-AU" sz="40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19" y="1509623"/>
            <a:ext cx="6773925" cy="461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5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j-lt"/>
              </a:rPr>
              <a:t>TA:  A huge industry</a:t>
            </a:r>
            <a:endParaRPr lang="en-AU" sz="4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36750"/>
            <a:ext cx="7721600" cy="3363913"/>
          </a:xfrm>
        </p:spPr>
        <p:txBody>
          <a:bodyPr/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2016 US $18.4 billion (OECD) – this excludes TA associated with specific projects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Others estimate it at US $40 bn or approx. 25% total global aid</a:t>
            </a: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789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So – does TA work? (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)</a:t>
            </a:r>
            <a:endParaRPr lang="en-AU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It can be a silly question…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All depends on the objective: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transfer learning to one counterpart?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transfer systems and processes to a department?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transform the functioning of the agency?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Keeping something going?</a:t>
            </a:r>
          </a:p>
          <a:p>
            <a:pPr lvl="1"/>
            <a:endParaRPr lang="en-US" sz="3200" dirty="0">
              <a:latin typeface="Gill Sans MT" panose="020B0502020104020203" pitchFamily="34" charset="0"/>
            </a:endParaRPr>
          </a:p>
          <a:p>
            <a:endParaRPr lang="en-AU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22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j-lt"/>
              </a:rPr>
              <a:t>Does TA work? (ii)</a:t>
            </a:r>
            <a:endParaRPr lang="en-AU" sz="4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Often no base-line so how do we know?</a:t>
            </a:r>
          </a:p>
          <a:p>
            <a:r>
              <a:rPr lang="en-A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Poor M and E</a:t>
            </a:r>
          </a:p>
          <a:p>
            <a:r>
              <a:rPr lang="en-A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Little interest in in-depth investigation (everyone thinks they know about CD)</a:t>
            </a:r>
          </a:p>
          <a:p>
            <a:r>
              <a:rPr lang="en-A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Supply driven – used as insurance for donor funds (is this success?)</a:t>
            </a:r>
          </a:p>
          <a:p>
            <a:pPr marL="0" indent="0">
              <a:buNone/>
            </a:pPr>
            <a:endParaRPr lang="en-AU" sz="32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endParaRPr lang="en-AU" sz="32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endParaRPr lang="en-AU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79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4_Office Theme">
  <a:themeElements>
    <a:clrScheme name="Abt Brand">
      <a:dk1>
        <a:sysClr val="windowText" lastClr="000000"/>
      </a:dk1>
      <a:lt1>
        <a:sysClr val="window" lastClr="FFFFFF"/>
      </a:lt1>
      <a:dk2>
        <a:srgbClr val="996633"/>
      </a:dk2>
      <a:lt2>
        <a:srgbClr val="EEECE1"/>
      </a:lt2>
      <a:accent1>
        <a:srgbClr val="DA291C"/>
      </a:accent1>
      <a:accent2>
        <a:srgbClr val="776E6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bt JTA_Presentation [Read-Only]" id="{7565AEAA-DC6B-414E-99AB-6599B9F3E550}" vid="{58EE90C1-08BC-49C0-A356-46CFC6238BE5}"/>
    </a:ext>
  </a:extLst>
</a:theme>
</file>

<file path=ppt/theme/theme2.xml><?xml version="1.0" encoding="utf-8"?>
<a:theme xmlns:a="http://schemas.openxmlformats.org/drawingml/2006/main" name="3_Office Theme">
  <a:themeElements>
    <a:clrScheme name="Custom 4">
      <a:dk1>
        <a:sysClr val="windowText" lastClr="000000"/>
      </a:dk1>
      <a:lt1>
        <a:sysClr val="window" lastClr="FFFFFF"/>
      </a:lt1>
      <a:dk2>
        <a:srgbClr val="898D8D"/>
      </a:dk2>
      <a:lt2>
        <a:srgbClr val="EEECE1"/>
      </a:lt2>
      <a:accent1>
        <a:srgbClr val="DA291C"/>
      </a:accent1>
      <a:accent2>
        <a:srgbClr val="898D8D"/>
      </a:accent2>
      <a:accent3>
        <a:srgbClr val="789D4A"/>
      </a:accent3>
      <a:accent4>
        <a:srgbClr val="7566A0"/>
      </a:accent4>
      <a:accent5>
        <a:srgbClr val="48A9C5"/>
      </a:accent5>
      <a:accent6>
        <a:srgbClr val="E87722"/>
      </a:accent6>
      <a:hlink>
        <a:srgbClr val="DA291C"/>
      </a:hlink>
      <a:folHlink>
        <a:srgbClr val="898D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6600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bt JTA_Presentation [Read-Only]" id="{7565AEAA-DC6B-414E-99AB-6599B9F3E550}" vid="{4242DE5F-9920-480E-9A29-77127BDDE589}"/>
    </a:ext>
  </a:extLst>
</a:theme>
</file>

<file path=ppt/theme/theme3.xml><?xml version="1.0" encoding="utf-8"?>
<a:theme xmlns:a="http://schemas.openxmlformats.org/drawingml/2006/main" name="5_Office Theme">
  <a:themeElements>
    <a:clrScheme name="Abt Brand">
      <a:dk1>
        <a:sysClr val="windowText" lastClr="000000"/>
      </a:dk1>
      <a:lt1>
        <a:sysClr val="window" lastClr="FFFFFF"/>
      </a:lt1>
      <a:dk2>
        <a:srgbClr val="996633"/>
      </a:dk2>
      <a:lt2>
        <a:srgbClr val="EEECE1"/>
      </a:lt2>
      <a:accent1>
        <a:srgbClr val="DA291C"/>
      </a:accent1>
      <a:accent2>
        <a:srgbClr val="776E6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bt JTA_Presentation [Read-Only]" id="{7565AEAA-DC6B-414E-99AB-6599B9F3E550}" vid="{17793783-C89B-4C52-B421-66635BA69AB9}"/>
    </a:ext>
  </a:extLst>
</a:theme>
</file>

<file path=ppt/theme/theme4.xml><?xml version="1.0" encoding="utf-8"?>
<a:theme xmlns:a="http://schemas.openxmlformats.org/drawingml/2006/main" name="6_Office Theme">
  <a:themeElements>
    <a:clrScheme name="Abt Brand">
      <a:dk1>
        <a:sysClr val="windowText" lastClr="000000"/>
      </a:dk1>
      <a:lt1>
        <a:sysClr val="window" lastClr="FFFFFF"/>
      </a:lt1>
      <a:dk2>
        <a:srgbClr val="996633"/>
      </a:dk2>
      <a:lt2>
        <a:srgbClr val="EEECE1"/>
      </a:lt2>
      <a:accent1>
        <a:srgbClr val="DA291C"/>
      </a:accent1>
      <a:accent2>
        <a:srgbClr val="776E6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Abt Associates_Presentation_AU</Template>
  <TotalTime>1090</TotalTime>
  <Words>806</Words>
  <Application>Microsoft Office PowerPoint</Application>
  <PresentationFormat>On-screen Show (4:3)</PresentationFormat>
  <Paragraphs>127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Gill Sans MT</vt:lpstr>
      <vt:lpstr>Helvetica</vt:lpstr>
      <vt:lpstr>Symbol</vt:lpstr>
      <vt:lpstr>Times New Roman</vt:lpstr>
      <vt:lpstr>Wingdings</vt:lpstr>
      <vt:lpstr>4_Office Theme</vt:lpstr>
      <vt:lpstr>3_Office Theme</vt:lpstr>
      <vt:lpstr>5_Office Theme</vt:lpstr>
      <vt:lpstr>6_Office Theme</vt:lpstr>
      <vt:lpstr>PowerPoint Presentation</vt:lpstr>
      <vt:lpstr>TA (input) and CD (objective)</vt:lpstr>
      <vt:lpstr>Contents - 17 slides</vt:lpstr>
      <vt:lpstr>Sending letters (i)</vt:lpstr>
      <vt:lpstr>Sending letters (ii)</vt:lpstr>
      <vt:lpstr>Sending letters (iii)</vt:lpstr>
      <vt:lpstr>TA:  A huge industry</vt:lpstr>
      <vt:lpstr>So – does TA work? (i)</vt:lpstr>
      <vt:lpstr>Does TA work? (ii)</vt:lpstr>
      <vt:lpstr>Does TA work? (iii)</vt:lpstr>
      <vt:lpstr>TA / CD Evolution of ideas</vt:lpstr>
      <vt:lpstr>Capacity – watch your language</vt:lpstr>
      <vt:lpstr>CD – different forms</vt:lpstr>
      <vt:lpstr>Organisations and institutions</vt:lpstr>
      <vt:lpstr>Five core capabilities that constitute ‘organisational capacity’</vt:lpstr>
      <vt:lpstr>Specificity</vt:lpstr>
      <vt:lpstr>How long does it take?</vt:lpstr>
      <vt:lpstr>So what is it that makes an organisation function effectively?</vt:lpstr>
      <vt:lpstr>Conclusion…..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Teskey</dc:creator>
  <cp:lastModifiedBy>Graham Teskey</cp:lastModifiedBy>
  <cp:revision>138</cp:revision>
  <cp:lastPrinted>2017-10-18T04:25:08Z</cp:lastPrinted>
  <dcterms:created xsi:type="dcterms:W3CDTF">2016-09-28T04:26:01Z</dcterms:created>
  <dcterms:modified xsi:type="dcterms:W3CDTF">2019-07-30T23:30:43Z</dcterms:modified>
</cp:coreProperties>
</file>