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  <p:sldMasterId id="2147483677" r:id="rId2"/>
    <p:sldMasterId id="2147483703" r:id="rId3"/>
    <p:sldMasterId id="2147483709" r:id="rId4"/>
  </p:sldMasterIdLst>
  <p:notesMasterIdLst>
    <p:notesMasterId r:id="rId18"/>
  </p:notesMasterIdLst>
  <p:sldIdLst>
    <p:sldId id="294" r:id="rId5"/>
    <p:sldId id="323" r:id="rId6"/>
    <p:sldId id="319" r:id="rId7"/>
    <p:sldId id="325" r:id="rId8"/>
    <p:sldId id="316" r:id="rId9"/>
    <p:sldId id="307" r:id="rId10"/>
    <p:sldId id="321" r:id="rId11"/>
    <p:sldId id="322" r:id="rId12"/>
    <p:sldId id="314" r:id="rId13"/>
    <p:sldId id="327" r:id="rId14"/>
    <p:sldId id="306" r:id="rId15"/>
    <p:sldId id="326" r:id="rId16"/>
    <p:sldId id="313" r:id="rId17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91C"/>
    <a:srgbClr val="C3C6A8"/>
    <a:srgbClr val="E87722"/>
    <a:srgbClr val="B7C9D3"/>
    <a:srgbClr val="7566A0"/>
    <a:srgbClr val="D0D3D4"/>
    <a:srgbClr val="DFD1A7"/>
    <a:srgbClr val="608E3A"/>
    <a:srgbClr val="48A9C5"/>
    <a:srgbClr val="BFC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1327" y="7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3F29CC5-00F7-42D8-B124-DBB9CF6078E9}" type="datetimeFigureOut">
              <a:rPr lang="en-US" smtClean="0"/>
              <a:t>7/29/2019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6E49B88-C793-41F8-9EA0-1766465DAF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0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0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E49B88-C793-41F8-9EA0-1766465DAF7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383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E49B88-C793-41F8-9EA0-1766465DAF7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312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E49B88-C793-41F8-9EA0-1766465DAF7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136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949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404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404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392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790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800"/>
            </a:lvl1pPr>
            <a:lvl2pPr>
              <a:spcBef>
                <a:spcPts val="600"/>
              </a:spcBef>
              <a:spcAft>
                <a:spcPts val="0"/>
              </a:spcAft>
              <a:defRPr sz="1600"/>
            </a:lvl2pPr>
            <a:lvl3pPr>
              <a:spcBef>
                <a:spcPts val="60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800"/>
            </a:lvl1pPr>
            <a:lvl2pPr>
              <a:spcBef>
                <a:spcPts val="600"/>
              </a:spcBef>
              <a:spcAft>
                <a:spcPts val="0"/>
              </a:spcAft>
              <a:defRPr sz="1600"/>
            </a:lvl2pPr>
            <a:lvl3pPr>
              <a:spcBef>
                <a:spcPts val="60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89000" y="2651125"/>
            <a:ext cx="3413125" cy="3270250"/>
          </a:xfrm>
          <a:prstGeom prst="rect">
            <a:avLst/>
          </a:prstGeom>
        </p:spPr>
        <p:txBody>
          <a:bodyPr vert="horz"/>
          <a:lstStyle>
            <a:lvl1pPr marL="0" indent="0" algn="l">
              <a:spcAft>
                <a:spcPts val="0"/>
              </a:spcAft>
              <a:buNone/>
              <a:defRPr sz="3200">
                <a:latin typeface="Arial"/>
                <a:cs typeface="Arial"/>
              </a:defRPr>
            </a:lvl1pPr>
          </a:lstStyle>
          <a:p>
            <a:pPr algn="l">
              <a:spcAft>
                <a:spcPts val="0"/>
              </a:spcAft>
            </a:pPr>
            <a:r>
              <a:rPr lang="en-US" sz="2500" b="1" i="0" dirty="0">
                <a:solidFill>
                  <a:schemeClr val="bg1"/>
                </a:solidFill>
                <a:latin typeface="Helvetica"/>
                <a:cs typeface="Helvetica"/>
              </a:rPr>
              <a:t>Presentation to the most amazing corporation in </a:t>
            </a:r>
          </a:p>
          <a:p>
            <a:pPr algn="l">
              <a:spcAft>
                <a:spcPts val="0"/>
              </a:spcAft>
            </a:pPr>
            <a:r>
              <a:rPr lang="en-US" sz="2500" b="1" i="0" dirty="0">
                <a:solidFill>
                  <a:schemeClr val="bg1"/>
                </a:solidFill>
                <a:latin typeface="Helvetica"/>
                <a:cs typeface="Helvetica"/>
              </a:rPr>
              <a:t>the world. </a:t>
            </a:r>
          </a:p>
          <a:p>
            <a:pPr algn="l">
              <a:spcAft>
                <a:spcPts val="0"/>
              </a:spcAft>
            </a:pPr>
            <a:endParaRPr lang="en-US" sz="2500" b="1" i="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l">
              <a:spcAft>
                <a:spcPts val="0"/>
              </a:spcAft>
            </a:pPr>
            <a:r>
              <a:rPr lang="en-US" sz="2500" b="0" i="0" dirty="0" err="1">
                <a:solidFill>
                  <a:schemeClr val="bg1"/>
                </a:solidFill>
                <a:latin typeface="Helvetica"/>
                <a:cs typeface="Helvetica"/>
              </a:rPr>
              <a:t>Lorem</a:t>
            </a:r>
            <a:r>
              <a:rPr lang="en-US" sz="2500" b="0" i="0" dirty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sz="2500" b="0" i="0" dirty="0" err="1">
                <a:solidFill>
                  <a:schemeClr val="bg1"/>
                </a:solidFill>
                <a:latin typeface="Helvetica"/>
                <a:cs typeface="Helvetica"/>
              </a:rPr>
              <a:t>ipsum</a:t>
            </a:r>
            <a:r>
              <a:rPr lang="en-US" sz="2500" b="0" i="0" dirty="0">
                <a:solidFill>
                  <a:schemeClr val="bg1"/>
                </a:solidFill>
                <a:latin typeface="Helvetica"/>
                <a:cs typeface="Helvetica"/>
              </a:rPr>
              <a:t> dolor set </a:t>
            </a:r>
            <a:r>
              <a:rPr lang="en-US" sz="2500" b="0" i="0" dirty="0" err="1">
                <a:solidFill>
                  <a:schemeClr val="bg1"/>
                </a:solidFill>
                <a:latin typeface="Helvetica"/>
                <a:cs typeface="Helvetica"/>
              </a:rPr>
              <a:t>amet</a:t>
            </a:r>
            <a:r>
              <a:rPr lang="en-US" sz="2500" b="0" i="0" dirty="0">
                <a:solidFill>
                  <a:schemeClr val="bg1"/>
                </a:solidFill>
                <a:latin typeface="Helvetica"/>
                <a:cs typeface="Helvetica"/>
              </a:rPr>
              <a:t> magnum</a:t>
            </a:r>
            <a:r>
              <a:rPr lang="en-US" sz="2500" b="0" i="0" baseline="0" dirty="0">
                <a:solidFill>
                  <a:schemeClr val="bg1"/>
                </a:solidFill>
                <a:latin typeface="Helvetica"/>
                <a:cs typeface="Helvetica"/>
              </a:rPr>
              <a:t> allure. </a:t>
            </a:r>
            <a:endParaRPr lang="en-US" sz="2500" b="0" i="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09853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800"/>
            </a:lvl1pPr>
            <a:lvl2pPr>
              <a:spcBef>
                <a:spcPts val="600"/>
              </a:spcBef>
              <a:spcAft>
                <a:spcPts val="0"/>
              </a:spcAft>
              <a:defRPr sz="1600"/>
            </a:lvl2pPr>
            <a:lvl3pPr>
              <a:spcBef>
                <a:spcPts val="60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800"/>
            </a:lvl1pPr>
            <a:lvl2pPr>
              <a:spcBef>
                <a:spcPts val="600"/>
              </a:spcBef>
              <a:spcAft>
                <a:spcPts val="0"/>
              </a:spcAft>
              <a:defRPr sz="1600"/>
            </a:lvl2pPr>
            <a:lvl3pPr>
              <a:spcBef>
                <a:spcPts val="60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59974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437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249961" y="2249999"/>
            <a:ext cx="7386040" cy="4343704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249961" y="1439863"/>
            <a:ext cx="7386040" cy="810136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/>
            </a:lvl2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2046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 userDrawn="1"/>
        </p:nvSpPr>
        <p:spPr>
          <a:xfrm>
            <a:off x="6554724" y="6291232"/>
            <a:ext cx="1920239" cy="2413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692150" y="469900"/>
            <a:ext cx="6775147" cy="914400"/>
          </a:xfrm>
          <a:prstGeom prst="roundRect">
            <a:avLst>
              <a:gd name="adj" fmla="val 4514"/>
            </a:avLst>
          </a:prstGeom>
          <a:solidFill>
            <a:schemeClr val="accent1"/>
          </a:solidFill>
          <a:ln>
            <a:solidFill>
              <a:srgbClr val="DA291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232" y="469900"/>
            <a:ext cx="6747715" cy="922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36700"/>
            <a:ext cx="7721600" cy="4601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marL="1143000" lvl="2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</a:pPr>
            <a:r>
              <a:rPr lang="en-US" dirty="0"/>
              <a:t>Third level</a:t>
            </a: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7471615" y="274638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7471615" y="274638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15" name="Picture 14" descr="abt_GEO_white.ai"/>
          <p:cNvPicPr>
            <a:picLocks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23480" y="469900"/>
            <a:ext cx="914400" cy="914400"/>
          </a:xfrm>
          <a:prstGeom prst="roundRect">
            <a:avLst>
              <a:gd name="adj" fmla="val 3376"/>
            </a:avLst>
          </a:prstGeom>
          <a:solidFill>
            <a:schemeClr val="accent2"/>
          </a:solidFill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906410" y="6234082"/>
            <a:ext cx="14308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Abt Associates </a:t>
            </a:r>
            <a:r>
              <a:rPr lang="en-US" sz="800" dirty="0">
                <a:solidFill>
                  <a:srgbClr val="FFFFFF"/>
                </a:solidFill>
                <a:latin typeface="Arial"/>
                <a:cs typeface="Arial"/>
              </a:rPr>
              <a:t>| pg </a:t>
            </a:r>
            <a:fld id="{B24152A7-EAFD-4862-85A2-527423E9945A}" type="slidenum">
              <a:rPr lang="en-US" sz="800" smtClean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685803" y="6291232"/>
            <a:ext cx="2880360" cy="241300"/>
          </a:xfrm>
          <a:prstGeom prst="roundRect">
            <a:avLst>
              <a:gd name="adj" fmla="val 0"/>
            </a:avLst>
          </a:prstGeom>
          <a:solidFill>
            <a:srgbClr val="D0D3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 userDrawn="1"/>
        </p:nvSpPr>
        <p:spPr>
          <a:xfrm>
            <a:off x="3619500" y="6291232"/>
            <a:ext cx="932688" cy="241300"/>
          </a:xfrm>
          <a:prstGeom prst="roundRect">
            <a:avLst>
              <a:gd name="adj" fmla="val 0"/>
            </a:avLst>
          </a:prstGeom>
          <a:solidFill>
            <a:srgbClr val="C3C6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4589018" y="6291232"/>
            <a:ext cx="1920239" cy="241300"/>
          </a:xfrm>
          <a:prstGeom prst="roundRect">
            <a:avLst>
              <a:gd name="adj" fmla="val 0"/>
            </a:avLst>
          </a:prstGeom>
          <a:solidFill>
            <a:srgbClr val="B7C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6" r:id="rId3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Clr>
          <a:srgbClr val="DA291C"/>
        </a:buClr>
        <a:buFont typeface="Wingdings" charset="2"/>
        <a:buChar char="§"/>
        <a:defRPr sz="240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Font typeface="Arial"/>
        <a:buChar char="–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7471615" y="274638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Rounded Rectangle 4"/>
          <p:cNvSpPr/>
          <p:nvPr userDrawn="1"/>
        </p:nvSpPr>
        <p:spPr>
          <a:xfrm>
            <a:off x="698500" y="2404645"/>
            <a:ext cx="3848778" cy="3826144"/>
          </a:xfrm>
          <a:prstGeom prst="roundRect">
            <a:avLst>
              <a:gd name="adj" fmla="val 953"/>
            </a:avLst>
          </a:prstGeom>
          <a:solidFill>
            <a:srgbClr val="DA29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8" y="620992"/>
            <a:ext cx="2827659" cy="12962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rgbClr val="FF000A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A"/>
        </a:buClr>
        <a:buFont typeface="Wingdings" charset="2"/>
        <a:buChar char="§"/>
        <a:defRPr sz="3200" kern="1200" baseline="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 userDrawn="1"/>
        </p:nvSpPr>
        <p:spPr>
          <a:xfrm>
            <a:off x="6554724" y="6291232"/>
            <a:ext cx="1920239" cy="2413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7471615" y="274638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7471615" y="274638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685803" y="6291232"/>
            <a:ext cx="2880360" cy="241300"/>
          </a:xfrm>
          <a:prstGeom prst="roundRect">
            <a:avLst>
              <a:gd name="adj" fmla="val 0"/>
            </a:avLst>
          </a:prstGeom>
          <a:solidFill>
            <a:srgbClr val="D0D3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 userDrawn="1"/>
        </p:nvSpPr>
        <p:spPr>
          <a:xfrm>
            <a:off x="3619500" y="6291232"/>
            <a:ext cx="932688" cy="241300"/>
          </a:xfrm>
          <a:prstGeom prst="roundRect">
            <a:avLst>
              <a:gd name="adj" fmla="val 0"/>
            </a:avLst>
          </a:prstGeom>
          <a:solidFill>
            <a:srgbClr val="C3C6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4589018" y="6291232"/>
            <a:ext cx="1920239" cy="241300"/>
          </a:xfrm>
          <a:prstGeom prst="roundRect">
            <a:avLst>
              <a:gd name="adj" fmla="val 0"/>
            </a:avLst>
          </a:prstGeom>
          <a:solidFill>
            <a:srgbClr val="B7C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" y="4533283"/>
            <a:ext cx="2374419" cy="10884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Clr>
          <a:srgbClr val="DA291C"/>
        </a:buClr>
        <a:buFont typeface="Wingdings" charset="2"/>
        <a:buChar char="§"/>
        <a:defRPr sz="240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Font typeface="Arial"/>
        <a:buChar char="–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 userDrawn="1"/>
        </p:nvSpPr>
        <p:spPr>
          <a:xfrm>
            <a:off x="6554724" y="6291232"/>
            <a:ext cx="1920239" cy="2413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692150" y="469900"/>
            <a:ext cx="6775147" cy="914400"/>
          </a:xfrm>
          <a:prstGeom prst="roundRect">
            <a:avLst>
              <a:gd name="adj" fmla="val 4514"/>
            </a:avLst>
          </a:prstGeom>
          <a:solidFill>
            <a:schemeClr val="accent1"/>
          </a:solidFill>
          <a:ln>
            <a:solidFill>
              <a:srgbClr val="DA291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232" y="469900"/>
            <a:ext cx="6747715" cy="922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36700"/>
            <a:ext cx="7721600" cy="4601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marL="1143000" lvl="2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</a:pPr>
            <a:r>
              <a:rPr lang="en-US" dirty="0"/>
              <a:t>Third level</a:t>
            </a: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7471615" y="274638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endParaRPr lang="en-US" sz="4400" b="1" dirty="0">
              <a:solidFill>
                <a:srgbClr val="FF000A"/>
              </a:solidFill>
              <a:latin typeface="Arial"/>
              <a:cs typeface="Arial"/>
            </a:endParaRPr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7471615" y="274638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endParaRPr lang="en-US" sz="4400" b="1" dirty="0">
              <a:solidFill>
                <a:srgbClr val="FF000A"/>
              </a:solidFill>
              <a:latin typeface="Arial"/>
              <a:cs typeface="Arial"/>
            </a:endParaRPr>
          </a:p>
        </p:txBody>
      </p:sp>
      <p:pic>
        <p:nvPicPr>
          <p:cNvPr id="15" name="Picture 14" descr="abt_GEO_white.ai"/>
          <p:cNvPicPr>
            <a:picLocks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23480" y="469900"/>
            <a:ext cx="914400" cy="914400"/>
          </a:xfrm>
          <a:prstGeom prst="roundRect">
            <a:avLst>
              <a:gd name="adj" fmla="val 3376"/>
            </a:avLst>
          </a:prstGeom>
          <a:solidFill>
            <a:schemeClr val="accent2"/>
          </a:solidFill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155004" y="6234082"/>
            <a:ext cx="1182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 sz="800" b="1" dirty="0">
                <a:solidFill>
                  <a:srgbClr val="FFFFFF"/>
                </a:solidFill>
                <a:latin typeface="Arial"/>
                <a:cs typeface="Arial"/>
              </a:rPr>
              <a:t>Abt JTA </a:t>
            </a:r>
            <a:r>
              <a:rPr lang="en-US" sz="800" dirty="0">
                <a:solidFill>
                  <a:srgbClr val="FFFFFF"/>
                </a:solidFill>
                <a:latin typeface="Arial"/>
                <a:cs typeface="Arial"/>
              </a:rPr>
              <a:t>| pg </a:t>
            </a:r>
            <a:fld id="{B24152A7-EAFD-4862-85A2-527423E9945A}" type="slidenum">
              <a:rPr lang="en-US" sz="800" smtClean="0">
                <a:solidFill>
                  <a:srgbClr val="FFFFFF"/>
                </a:solidFill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685803" y="6291232"/>
            <a:ext cx="2880360" cy="241300"/>
          </a:xfrm>
          <a:prstGeom prst="roundRect">
            <a:avLst>
              <a:gd name="adj" fmla="val 0"/>
            </a:avLst>
          </a:prstGeom>
          <a:solidFill>
            <a:srgbClr val="D0D3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3619500" y="6291232"/>
            <a:ext cx="932688" cy="241300"/>
          </a:xfrm>
          <a:prstGeom prst="roundRect">
            <a:avLst>
              <a:gd name="adj" fmla="val 0"/>
            </a:avLst>
          </a:prstGeom>
          <a:solidFill>
            <a:srgbClr val="C3C6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4589018" y="6291232"/>
            <a:ext cx="1920239" cy="241300"/>
          </a:xfrm>
          <a:prstGeom prst="roundRect">
            <a:avLst>
              <a:gd name="adj" fmla="val 0"/>
            </a:avLst>
          </a:prstGeom>
          <a:solidFill>
            <a:srgbClr val="B7C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9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Clr>
          <a:srgbClr val="DA291C"/>
        </a:buClr>
        <a:buFont typeface="Wingdings" charset="2"/>
        <a:buChar char="§"/>
        <a:defRPr sz="240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Font typeface="Arial"/>
        <a:buChar char="–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613100" y="2404643"/>
            <a:ext cx="904875" cy="914119"/>
          </a:xfrm>
          <a:prstGeom prst="roundRect">
            <a:avLst>
              <a:gd name="adj" fmla="val 2207"/>
            </a:avLst>
          </a:prstGeom>
          <a:solidFill>
            <a:srgbClr val="BFCED6"/>
          </a:solidFill>
          <a:ln>
            <a:solidFill>
              <a:srgbClr val="D0D3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22288" y="5316670"/>
            <a:ext cx="910246" cy="914119"/>
          </a:xfrm>
          <a:prstGeom prst="roundRect">
            <a:avLst>
              <a:gd name="adj" fmla="val 2207"/>
            </a:avLst>
          </a:prstGeom>
          <a:solidFill>
            <a:srgbClr val="DFD1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97225" y="5316670"/>
            <a:ext cx="1878455" cy="914119"/>
          </a:xfrm>
          <a:prstGeom prst="roundRect">
            <a:avLst>
              <a:gd name="adj" fmla="val 2207"/>
            </a:avLst>
          </a:prstGeom>
          <a:solidFill>
            <a:srgbClr val="C3C6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Ethiopia Leah Levin 2007_PP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225" y="3421719"/>
            <a:ext cx="920750" cy="1889125"/>
          </a:xfrm>
          <a:prstGeom prst="rect">
            <a:avLst/>
          </a:prstGeom>
        </p:spPr>
      </p:pic>
      <p:pic>
        <p:nvPicPr>
          <p:cNvPr id="1026" name="Picture 2" descr="image00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7" r="23602"/>
          <a:stretch/>
        </p:blipFill>
        <p:spPr bwMode="auto">
          <a:xfrm>
            <a:off x="5613991" y="2404643"/>
            <a:ext cx="2818544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03" t="27457" r="22203" b="-4644"/>
          <a:stretch/>
        </p:blipFill>
        <p:spPr bwMode="auto">
          <a:xfrm>
            <a:off x="6297259" y="5316670"/>
            <a:ext cx="1124267" cy="97263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89000" y="2651124"/>
            <a:ext cx="3413125" cy="3460115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Thinking and  working politically</a:t>
            </a:r>
          </a:p>
          <a:p>
            <a:endParaRPr lang="en-US" sz="1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Graham Teskey</a:t>
            </a:r>
          </a:p>
          <a:p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Ministry of Foreign Affairs and Trade</a:t>
            </a:r>
          </a:p>
          <a:p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Wellington</a:t>
            </a:r>
          </a:p>
          <a:p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August 7</a:t>
            </a:r>
            <a:r>
              <a:rPr lang="en-US" sz="12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th, </a:t>
            </a: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15429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A9BC61BA-D611-4D6E-BB8A-FEA611156D5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02224" y="274320"/>
          <a:ext cx="8730760" cy="6284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861">
                  <a:extLst>
                    <a:ext uri="{9D8B030D-6E8A-4147-A177-3AD203B41FA5}">
                      <a16:colId xmlns:a16="http://schemas.microsoft.com/office/drawing/2014/main" val="3373275556"/>
                    </a:ext>
                  </a:extLst>
                </a:gridCol>
                <a:gridCol w="2837061">
                  <a:extLst>
                    <a:ext uri="{9D8B030D-6E8A-4147-A177-3AD203B41FA5}">
                      <a16:colId xmlns:a16="http://schemas.microsoft.com/office/drawing/2014/main" val="787914966"/>
                    </a:ext>
                  </a:extLst>
                </a:gridCol>
                <a:gridCol w="787556">
                  <a:extLst>
                    <a:ext uri="{9D8B030D-6E8A-4147-A177-3AD203B41FA5}">
                      <a16:colId xmlns:a16="http://schemas.microsoft.com/office/drawing/2014/main" val="1753793256"/>
                    </a:ext>
                  </a:extLst>
                </a:gridCol>
                <a:gridCol w="1394362">
                  <a:extLst>
                    <a:ext uri="{9D8B030D-6E8A-4147-A177-3AD203B41FA5}">
                      <a16:colId xmlns:a16="http://schemas.microsoft.com/office/drawing/2014/main" val="4010916067"/>
                    </a:ext>
                  </a:extLst>
                </a:gridCol>
                <a:gridCol w="2181920">
                  <a:extLst>
                    <a:ext uri="{9D8B030D-6E8A-4147-A177-3AD203B41FA5}">
                      <a16:colId xmlns:a16="http://schemas.microsoft.com/office/drawing/2014/main" val="947747621"/>
                    </a:ext>
                  </a:extLst>
                </a:gridCol>
              </a:tblGrid>
              <a:tr h="464346">
                <a:tc>
                  <a:txBody>
                    <a:bodyPr/>
                    <a:lstStyle/>
                    <a:p>
                      <a:endParaRPr lang="en-GB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AU" sz="2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Thinking</a:t>
                      </a:r>
                      <a:endParaRPr lang="en-GB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AU" sz="2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Working</a:t>
                      </a:r>
                      <a:endParaRPr lang="en-GB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770686"/>
                  </a:ext>
                </a:extLst>
              </a:tr>
              <a:tr h="1826427">
                <a:tc>
                  <a:txBody>
                    <a:bodyPr/>
                    <a:lstStyle/>
                    <a:p>
                      <a:r>
                        <a:rPr lang="en-AU" sz="16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Selection</a:t>
                      </a:r>
                      <a:endParaRPr lang="en-GB" sz="16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What is the problem?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Whose problem is it?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Who decided it was worth working on?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Is there a clear technical solution?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 what extent is this politically feasible? </a:t>
                      </a:r>
                      <a:endParaRPr lang="en-GB" sz="1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sz="1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49438"/>
                  </a:ext>
                </a:extLst>
              </a:tr>
              <a:tr h="1083474">
                <a:tc>
                  <a:txBody>
                    <a:bodyPr/>
                    <a:lstStyle/>
                    <a:p>
                      <a:r>
                        <a:rPr lang="en-AU" sz="16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Design</a:t>
                      </a:r>
                      <a:endParaRPr lang="en-GB" sz="16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A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Articulate assumption and translate them into activities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A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How much space between the Problem and the Goal?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A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Structures must be designed simultaneously to: deliver (implement), monitor, learn and adapt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073194"/>
                  </a:ext>
                </a:extLst>
              </a:tr>
              <a:tr h="2910496">
                <a:tc>
                  <a:txBody>
                    <a:bodyPr/>
                    <a:lstStyle/>
                    <a:p>
                      <a:r>
                        <a:rPr lang="en-AU" sz="16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Implementation</a:t>
                      </a:r>
                      <a:endParaRPr lang="en-GB" sz="16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Flexibility</a:t>
                      </a:r>
                    </a:p>
                    <a:p>
                      <a:pPr marL="342900" indent="-342900">
                        <a:buFont typeface="Calibri Light" panose="020F0302020204030204" pitchFamily="34" charset="0"/>
                        <a:buChar char="?"/>
                      </a:pPr>
                      <a:r>
                        <a:rPr lang="en-A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Increase spending and budget in year</a:t>
                      </a:r>
                    </a:p>
                    <a:p>
                      <a:pPr marL="342900" indent="-342900">
                        <a:buFont typeface="Calibri Light" panose="020F0302020204030204" pitchFamily="34" charset="0"/>
                        <a:buChar char="?"/>
                      </a:pPr>
                      <a:r>
                        <a:rPr lang="en-A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Decrease spending or budget in year</a:t>
                      </a:r>
                    </a:p>
                    <a:p>
                      <a:pPr marL="342900" indent="-342900">
                        <a:buFont typeface="Calibri Light" panose="020F0302020204030204" pitchFamily="34" charset="0"/>
                        <a:buChar char="?"/>
                      </a:pPr>
                      <a:r>
                        <a:rPr lang="en-A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Increase pace of implementation</a:t>
                      </a:r>
                    </a:p>
                    <a:p>
                      <a:pPr marL="342900" indent="-342900">
                        <a:buFont typeface="Calibri Light" panose="020F0302020204030204" pitchFamily="34" charset="0"/>
                        <a:buChar char="?"/>
                      </a:pPr>
                      <a:r>
                        <a:rPr lang="en-A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Decrease pace of implementation</a:t>
                      </a:r>
                      <a:endParaRPr lang="en-GB" sz="1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endParaRPr lang="en-GB" sz="1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AU" sz="16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Adaptation</a:t>
                      </a:r>
                    </a:p>
                    <a:p>
                      <a:pPr marL="342900" indent="-342900">
                        <a:buFont typeface="Calibri Light" panose="020F0302020204030204" pitchFamily="34" charset="0"/>
                        <a:buChar char="?"/>
                      </a:pPr>
                      <a:r>
                        <a:rPr lang="en-A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Change articulation of Outputs</a:t>
                      </a:r>
                    </a:p>
                    <a:p>
                      <a:pPr marL="342900" indent="-342900">
                        <a:buFont typeface="Calibri Light" panose="020F0302020204030204" pitchFamily="34" charset="0"/>
                        <a:buChar char="?"/>
                      </a:pPr>
                      <a:r>
                        <a:rPr lang="en-A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Add new Activities</a:t>
                      </a:r>
                    </a:p>
                    <a:p>
                      <a:pPr marL="342900" indent="-342900">
                        <a:buFont typeface="Calibri Light" panose="020F0302020204030204" pitchFamily="34" charset="0"/>
                        <a:buChar char="?"/>
                      </a:pPr>
                      <a:r>
                        <a:rPr lang="en-A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Drop Activities</a:t>
                      </a:r>
                    </a:p>
                    <a:p>
                      <a:pPr marL="342900" indent="-342900">
                        <a:buFont typeface="Calibri Light" panose="020F0302020204030204" pitchFamily="34" charset="0"/>
                        <a:buChar char="?"/>
                      </a:pPr>
                      <a:r>
                        <a:rPr lang="en-A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Revise milestones</a:t>
                      </a:r>
                    </a:p>
                    <a:p>
                      <a:pPr marL="342900" indent="-342900">
                        <a:buFont typeface="Calibri Light" panose="020F0302020204030204" pitchFamily="34" charset="0"/>
                        <a:buChar char="?"/>
                      </a:pPr>
                      <a:r>
                        <a:rPr lang="en-A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Revise the ToC</a:t>
                      </a:r>
                      <a:endParaRPr lang="en-GB" sz="1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endParaRPr lang="en-GB" sz="1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Responsiveness</a:t>
                      </a:r>
                    </a:p>
                    <a:p>
                      <a:pPr marL="342900" indent="-342900">
                        <a:buFont typeface="Calibri Light" panose="020F0302020204030204" pitchFamily="34" charset="0"/>
                        <a:buChar char="?"/>
                      </a:pPr>
                      <a:r>
                        <a:rPr lang="en-A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 policy changes of funder</a:t>
                      </a:r>
                    </a:p>
                    <a:p>
                      <a:pPr marL="342900" indent="-342900">
                        <a:buFont typeface="Calibri Light" panose="020F0302020204030204" pitchFamily="34" charset="0"/>
                        <a:buChar char="?"/>
                      </a:pPr>
                      <a:r>
                        <a:rPr lang="en-A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 policy changes of host government</a:t>
                      </a:r>
                    </a:p>
                    <a:p>
                      <a:pPr marL="342900" indent="-342900">
                        <a:buFont typeface="Calibri Light" panose="020F0302020204030204" pitchFamily="34" charset="0"/>
                        <a:buChar char="?"/>
                      </a:pPr>
                      <a:r>
                        <a:rPr lang="en-A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 sudden and major political, economic or social events (Nepal going federal is a good example)</a:t>
                      </a:r>
                      <a:endParaRPr lang="en-GB" sz="1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043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96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A2BEC1BC-9504-4AC3-BA63-99914D02FED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42875" y="242888"/>
          <a:ext cx="8872538" cy="5895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38">
                  <a:extLst>
                    <a:ext uri="{9D8B030D-6E8A-4147-A177-3AD203B41FA5}">
                      <a16:colId xmlns:a16="http://schemas.microsoft.com/office/drawing/2014/main" val="1894958851"/>
                    </a:ext>
                  </a:extLst>
                </a:gridCol>
                <a:gridCol w="2922083">
                  <a:extLst>
                    <a:ext uri="{9D8B030D-6E8A-4147-A177-3AD203B41FA5}">
                      <a16:colId xmlns:a16="http://schemas.microsoft.com/office/drawing/2014/main" val="940182491"/>
                    </a:ext>
                  </a:extLst>
                </a:gridCol>
                <a:gridCol w="2350004">
                  <a:extLst>
                    <a:ext uri="{9D8B030D-6E8A-4147-A177-3AD203B41FA5}">
                      <a16:colId xmlns:a16="http://schemas.microsoft.com/office/drawing/2014/main" val="1500867433"/>
                    </a:ext>
                  </a:extLst>
                </a:gridCol>
                <a:gridCol w="2386013">
                  <a:extLst>
                    <a:ext uri="{9D8B030D-6E8A-4147-A177-3AD203B41FA5}">
                      <a16:colId xmlns:a16="http://schemas.microsoft.com/office/drawing/2014/main" val="1096806924"/>
                    </a:ext>
                  </a:extLst>
                </a:gridCol>
              </a:tblGrid>
              <a:tr h="53387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Flexible?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Adaptive?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Responsive?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344910"/>
                  </a:ext>
                </a:extLst>
              </a:tr>
              <a:tr h="1637825">
                <a:tc>
                  <a:txBody>
                    <a:bodyPr/>
                    <a:lstStyle/>
                    <a:p>
                      <a:r>
                        <a:rPr lang="en-AU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KOMPAK Indonesia, DFAT</a:t>
                      </a:r>
                      <a:endParaRPr lang="en-GB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A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Budgets increased and decreased – at both DFAT and program request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A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Some evidence of speed up / slow down (pragmatic)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A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Little evidence regarding in-year design changes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A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New Activities added in next AWPB; not in-year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A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Strong - to GoI and DFAT priority needs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A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Some evidence of responding to changing local circumstances and context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581419"/>
                  </a:ext>
                </a:extLst>
              </a:tr>
              <a:tr h="1548545">
                <a:tc>
                  <a:txBody>
                    <a:bodyPr/>
                    <a:lstStyle/>
                    <a:p>
                      <a:r>
                        <a:rPr lang="en-AU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PNG Governance Partnership, DFAT</a:t>
                      </a:r>
                      <a:endParaRPr lang="en-GB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AU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Little flexibility in first two years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AU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Some program budget virements at year’s end to meet DFAT spending needs</a:t>
                      </a:r>
                      <a:endParaRPr lang="en-GB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AU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Little evidence to date of in-year adaptation to local policy circumstances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AU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No new in year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AU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Overwhelmingly to DFAT priorities, esp. Minister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AU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Yes to major GoPNG policy shifts</a:t>
                      </a:r>
                      <a:endParaRPr lang="en-GB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47730"/>
                  </a:ext>
                </a:extLst>
              </a:tr>
              <a:tr h="1079915">
                <a:tc>
                  <a:txBody>
                    <a:bodyPr/>
                    <a:lstStyle/>
                    <a:p>
                      <a:r>
                        <a:rPr lang="en-AU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Timor PHD DFAT</a:t>
                      </a:r>
                      <a:endParaRPr lang="en-GB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AU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Limited due to volume of funds committed to legacy programs</a:t>
                      </a:r>
                      <a:endParaRPr lang="en-GB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AU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Evidence of some change in new AWPBs</a:t>
                      </a:r>
                      <a:endParaRPr lang="en-GB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AU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To DFAT strong; some emerging evidence of responsiveness to GoTL</a:t>
                      </a:r>
                      <a:endParaRPr lang="en-GB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437044"/>
                  </a:ext>
                </a:extLst>
              </a:tr>
              <a:tr h="1089192">
                <a:tc>
                  <a:txBody>
                    <a:bodyPr/>
                    <a:lstStyle/>
                    <a:p>
                      <a:r>
                        <a:rPr lang="en-AU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Health Sector Support, Nepal, DFID</a:t>
                      </a:r>
                      <a:endParaRPr lang="en-GB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A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Yes at specified points e.g. MTR</a:t>
                      </a:r>
                      <a:endParaRPr lang="en-GB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A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Some evidence that contractors responding in year on agreed Activities</a:t>
                      </a:r>
                      <a:endParaRPr lang="en-GB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A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Yes to DFID and GoN – and especially to federalism (no choice!)</a:t>
                      </a:r>
                      <a:endParaRPr lang="en-GB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256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25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DF0B1-F643-4A92-9B88-ED77BC9BB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j-lt"/>
              </a:rPr>
              <a:t>A spectrum</a:t>
            </a:r>
            <a:endParaRPr lang="en-AU" sz="4000" b="1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D456CB-934A-40D8-97C3-46DA1C3DB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45" y="1675866"/>
            <a:ext cx="8791575" cy="401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4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5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Big lessons</a:t>
            </a:r>
          </a:p>
        </p:txBody>
      </p:sp>
      <p:sp>
        <p:nvSpPr>
          <p:cNvPr id="306186" name="Rectangle 10"/>
          <p:cNvSpPr>
            <a:spLocks noGrp="1" noChangeArrowheads="1"/>
          </p:cNvSpPr>
          <p:nvPr>
            <p:ph idx="1"/>
          </p:nvPr>
        </p:nvSpPr>
        <p:spPr>
          <a:xfrm>
            <a:off x="442913" y="1563052"/>
            <a:ext cx="8415337" cy="446627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More thinking needed at selection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much space for flexibility at design stage?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Design ‘in’ assumptions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ToA should not masquerade as a ToC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Structure teams appropriately with a mix of skills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Regular / frequent interrogation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Clear rules of the game (authorizing environment, delegation etc)</a:t>
            </a:r>
          </a:p>
        </p:txBody>
      </p:sp>
    </p:spTree>
    <p:extLst>
      <p:ext uri="{BB962C8B-B14F-4D97-AF65-F5344CB8AC3E}">
        <p14:creationId xmlns:p14="http://schemas.microsoft.com/office/powerpoint/2010/main" val="138070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Two starting points for 12 slides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BC6821-992A-45B8-9E9E-FA58B9CE4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15" y="2279404"/>
            <a:ext cx="7944994" cy="3312503"/>
          </a:xfrm>
        </p:spPr>
        <p:txBody>
          <a:bodyPr>
            <a:noAutofit/>
          </a:bodyPr>
          <a:lstStyle/>
          <a:p>
            <a:r>
              <a:rPr lang="en-A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is work in progress: there is as yet no definitive or unequivocal way of how to do TWP</a:t>
            </a:r>
          </a:p>
          <a:p>
            <a:r>
              <a:rPr lang="en-A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Want to test the framework against your experience</a:t>
            </a:r>
          </a:p>
        </p:txBody>
      </p:sp>
    </p:spTree>
    <p:extLst>
      <p:ext uri="{BB962C8B-B14F-4D97-AF65-F5344CB8AC3E}">
        <p14:creationId xmlns:p14="http://schemas.microsoft.com/office/powerpoint/2010/main" val="204947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5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The case for TWP in one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3BA9A8-C6D5-48AF-8FFB-C93361015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816" y="1459523"/>
            <a:ext cx="6674792" cy="472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8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5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+mj-lt"/>
              </a:rPr>
              <a:t>The case for these ‘new’ approaches in words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7F8714-86D6-43AA-80B9-0AB83AA87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761" y="1593907"/>
            <a:ext cx="7625682" cy="454312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Developmental change is fundamentally political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Growing body of evidence that failures of ODA largely due to poor understanding of politics, and inability to adapt to politics and local interests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Traditional aid attempts to be apolitical, focusing on technical knowledge transfer, capacity strengthening, and funding gaps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When real change happens, it usually involved:</a:t>
            </a:r>
          </a:p>
          <a:p>
            <a:pPr marL="649288" lvl="3" indent="-285750">
              <a:buFont typeface="Arial" panose="020B0604020202020204" pitchFamily="34" charset="0"/>
              <a:buChar char="•"/>
            </a:pPr>
            <a:r>
              <a:rPr lang="en-AU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Contestation between factions, producing winners and losers</a:t>
            </a:r>
          </a:p>
          <a:p>
            <a:pPr marL="649288" lvl="3" indent="-285750">
              <a:buFont typeface="Arial" panose="020B0604020202020204" pitchFamily="34" charset="0"/>
              <a:buChar char="•"/>
            </a:pPr>
            <a:r>
              <a:rPr lang="en-AU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Informal coalitions of groups with shared interests combining forces</a:t>
            </a:r>
          </a:p>
          <a:p>
            <a:pPr marL="649288" lvl="3" indent="-285750">
              <a:buFont typeface="Arial" panose="020B0604020202020204" pitchFamily="34" charset="0"/>
              <a:buChar char="•"/>
            </a:pPr>
            <a:r>
              <a:rPr lang="en-AU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Resistance by entrenched actors, benefitting from the status quo</a:t>
            </a:r>
          </a:p>
          <a:p>
            <a:pPr marL="649288" lvl="3" indent="-285750">
              <a:buFont typeface="Arial" panose="020B0604020202020204" pitchFamily="34" charset="0"/>
              <a:buChar char="•"/>
            </a:pPr>
            <a:r>
              <a:rPr lang="en-AU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Elites or powerful actors, pursuing their own interests, supporting the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Despite evidence, mainstream ODA only now beginning to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14526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5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From linear to adaptive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5E6D76-E563-42F9-A7EE-65489080B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847" y="1500648"/>
            <a:ext cx="6346947" cy="466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3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5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DDD, TWP. PDIA and AM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9EAC7B-BC21-49EA-8B33-E1F5677AC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3" y="1586400"/>
            <a:ext cx="8989173" cy="416902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C6FA2A5-02C5-46B6-A461-E9A89FE7EF40}"/>
              </a:ext>
            </a:extLst>
          </p:cNvPr>
          <p:cNvSpPr/>
          <p:nvPr/>
        </p:nvSpPr>
        <p:spPr>
          <a:xfrm>
            <a:off x="713232" y="3923080"/>
            <a:ext cx="5546890" cy="2026505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5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The TWP bit of the Log Frame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0686956"/>
              </p:ext>
            </p:extLst>
          </p:nvPr>
        </p:nvGraphicFramePr>
        <p:xfrm>
          <a:off x="696687" y="1634488"/>
          <a:ext cx="7224304" cy="4389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9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2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6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520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Gill Sans MT" panose="020B0502020104020203" pitchFamily="34" charset="0"/>
                        </a:rPr>
                        <a:t>Narrative Summary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Gill Sans MT" panose="020B0502020104020203" pitchFamily="34" charset="0"/>
                        </a:rPr>
                        <a:t>OVI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Gill Sans MT" panose="020B0502020104020203" pitchFamily="34" charset="0"/>
                        </a:rPr>
                        <a:t>Sour</a:t>
                      </a:r>
                      <a:r>
                        <a:rPr lang="en-GB" sz="2000" baseline="0" dirty="0">
                          <a:latin typeface="Gill Sans MT" panose="020B0502020104020203" pitchFamily="34" charset="0"/>
                        </a:rPr>
                        <a:t>ce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Gill Sans MT" panose="020B0502020104020203" pitchFamily="34" charset="0"/>
                        </a:rPr>
                        <a:t>Assumptions (‘if…then”)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343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Gill Sans MT" panose="020B0502020104020203" pitchFamily="34" charset="0"/>
                        </a:rPr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3887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Gill Sans MT" panose="020B0502020104020203" pitchFamily="34" charset="0"/>
                        </a:rPr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343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Gill Sans MT" panose="020B0502020104020203" pitchFamily="34" charset="0"/>
                        </a:rPr>
                        <a:t>Outputs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3343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Gill Sans MT" panose="020B0502020104020203" pitchFamily="34" charset="0"/>
                        </a:rPr>
                        <a:t>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2620192" y="5543550"/>
            <a:ext cx="4609283" cy="195399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>
            <a:off x="2620191" y="4655820"/>
            <a:ext cx="4609283" cy="195399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2620192" y="3731348"/>
            <a:ext cx="4609283" cy="195399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eft Arrow 9"/>
          <p:cNvSpPr/>
          <p:nvPr/>
        </p:nvSpPr>
        <p:spPr>
          <a:xfrm rot="360000">
            <a:off x="2740639" y="5157358"/>
            <a:ext cx="4368384" cy="148633"/>
          </a:xfrm>
          <a:prstGeom prst="lef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 Arrow 10"/>
          <p:cNvSpPr/>
          <p:nvPr/>
        </p:nvSpPr>
        <p:spPr>
          <a:xfrm rot="360000">
            <a:off x="2763228" y="4236346"/>
            <a:ext cx="4368384" cy="148633"/>
          </a:xfrm>
          <a:prstGeom prst="lef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eft Arrow 11"/>
          <p:cNvSpPr/>
          <p:nvPr/>
        </p:nvSpPr>
        <p:spPr>
          <a:xfrm rot="360000">
            <a:off x="2763228" y="3266840"/>
            <a:ext cx="4368384" cy="148633"/>
          </a:xfrm>
          <a:prstGeom prst="lef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870115" y="2217420"/>
            <a:ext cx="2514600" cy="3703320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Gill Sans MT" panose="020B0502020104020203" pitchFamily="34" charset="0"/>
              </a:rPr>
              <a:t>Explicitly taking these assumptions on board is what makes TWP different</a:t>
            </a:r>
          </a:p>
        </p:txBody>
      </p:sp>
    </p:spTree>
    <p:extLst>
      <p:ext uri="{BB962C8B-B14F-4D97-AF65-F5344CB8AC3E}">
        <p14:creationId xmlns:p14="http://schemas.microsoft.com/office/powerpoint/2010/main" val="174166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Three stages in the program cycle where TWP matters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BC6821-992A-45B8-9E9E-FA58B9CE4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900" y="2282033"/>
            <a:ext cx="4835072" cy="2722108"/>
          </a:xfrm>
        </p:spPr>
        <p:txBody>
          <a:bodyPr>
            <a:noAutofit/>
          </a:bodyPr>
          <a:lstStyle/>
          <a:p>
            <a:r>
              <a:rPr lang="en-A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Selection</a:t>
            </a:r>
          </a:p>
          <a:p>
            <a:r>
              <a:rPr lang="en-A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Design</a:t>
            </a:r>
          </a:p>
          <a:p>
            <a:r>
              <a:rPr lang="en-A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Implementation</a:t>
            </a:r>
            <a:endParaRPr lang="en-GB" sz="4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49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8D58A9-6A23-4A11-9273-EE60F3C79E99}"/>
              </a:ext>
            </a:extLst>
          </p:cNvPr>
          <p:cNvSpPr/>
          <p:nvPr/>
        </p:nvSpPr>
        <p:spPr>
          <a:xfrm>
            <a:off x="465767" y="3540175"/>
            <a:ext cx="8541209" cy="2745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Implementation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delivering activities </a:t>
            </a:r>
            <a:r>
              <a:rPr lang="en-GB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(how are we doing on physical progress?)</a:t>
            </a:r>
            <a:endParaRPr lang="en-GB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Monitoring: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the regular and frequent checking of progress towards achieving outputs </a:t>
            </a:r>
            <a:r>
              <a:rPr lang="en-GB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(are we on track against the plan, the budget – and most importantly – against outputs and possibly outcomes?)</a:t>
            </a:r>
            <a:endParaRPr lang="en-GB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our reflexive questioning of progress - what are we learning about translating inputs and activities into outputs and outcomes </a:t>
            </a:r>
            <a:r>
              <a:rPr lang="en-GB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(what is working and what isn’t?)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Adapting: 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revising our implementation plan, adding unforeseen activities and dropping others, changing the balance of inputs, be they cash, people or events etc. </a:t>
            </a:r>
            <a:r>
              <a:rPr lang="en-GB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(how are we changing the plan?).</a:t>
            </a:r>
            <a:endParaRPr lang="en-GB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B7C0B2-1327-4534-9D80-73B4A69CE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81" y="141152"/>
            <a:ext cx="8716196" cy="2255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69116D-957A-4742-9D11-BE6CABE14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69" y="2396512"/>
            <a:ext cx="8628907" cy="112323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FE88624-52C3-4874-8606-5C47C4D28E9C}"/>
              </a:ext>
            </a:extLst>
          </p:cNvPr>
          <p:cNvSpPr/>
          <p:nvPr/>
        </p:nvSpPr>
        <p:spPr>
          <a:xfrm>
            <a:off x="5170308" y="2145322"/>
            <a:ext cx="3836669" cy="1374429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22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Abt Brand">
      <a:dk1>
        <a:sysClr val="windowText" lastClr="000000"/>
      </a:dk1>
      <a:lt1>
        <a:sysClr val="window" lastClr="FFFFFF"/>
      </a:lt1>
      <a:dk2>
        <a:srgbClr val="996633"/>
      </a:dk2>
      <a:lt2>
        <a:srgbClr val="EEECE1"/>
      </a:lt2>
      <a:accent1>
        <a:srgbClr val="DA291C"/>
      </a:accent1>
      <a:accent2>
        <a:srgbClr val="776E6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bt JTA_Presentation [Read-Only]" id="{7565AEAA-DC6B-414E-99AB-6599B9F3E550}" vid="{58EE90C1-08BC-49C0-A356-46CFC6238BE5}"/>
    </a:ext>
  </a:extLst>
</a:theme>
</file>

<file path=ppt/theme/theme2.xml><?xml version="1.0" encoding="utf-8"?>
<a:theme xmlns:a="http://schemas.openxmlformats.org/drawingml/2006/main" name="3_Office Theme">
  <a:themeElements>
    <a:clrScheme name="Custom 4">
      <a:dk1>
        <a:sysClr val="windowText" lastClr="000000"/>
      </a:dk1>
      <a:lt1>
        <a:sysClr val="window" lastClr="FFFFFF"/>
      </a:lt1>
      <a:dk2>
        <a:srgbClr val="898D8D"/>
      </a:dk2>
      <a:lt2>
        <a:srgbClr val="EEECE1"/>
      </a:lt2>
      <a:accent1>
        <a:srgbClr val="DA291C"/>
      </a:accent1>
      <a:accent2>
        <a:srgbClr val="898D8D"/>
      </a:accent2>
      <a:accent3>
        <a:srgbClr val="789D4A"/>
      </a:accent3>
      <a:accent4>
        <a:srgbClr val="7566A0"/>
      </a:accent4>
      <a:accent5>
        <a:srgbClr val="48A9C5"/>
      </a:accent5>
      <a:accent6>
        <a:srgbClr val="E87722"/>
      </a:accent6>
      <a:hlink>
        <a:srgbClr val="DA291C"/>
      </a:hlink>
      <a:folHlink>
        <a:srgbClr val="898D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6600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bt JTA_Presentation [Read-Only]" id="{7565AEAA-DC6B-414E-99AB-6599B9F3E550}" vid="{4242DE5F-9920-480E-9A29-77127BDDE589}"/>
    </a:ext>
  </a:extLst>
</a:theme>
</file>

<file path=ppt/theme/theme3.xml><?xml version="1.0" encoding="utf-8"?>
<a:theme xmlns:a="http://schemas.openxmlformats.org/drawingml/2006/main" name="5_Office Theme">
  <a:themeElements>
    <a:clrScheme name="Abt Brand">
      <a:dk1>
        <a:sysClr val="windowText" lastClr="000000"/>
      </a:dk1>
      <a:lt1>
        <a:sysClr val="window" lastClr="FFFFFF"/>
      </a:lt1>
      <a:dk2>
        <a:srgbClr val="996633"/>
      </a:dk2>
      <a:lt2>
        <a:srgbClr val="EEECE1"/>
      </a:lt2>
      <a:accent1>
        <a:srgbClr val="DA291C"/>
      </a:accent1>
      <a:accent2>
        <a:srgbClr val="776E6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bt JTA_Presentation [Read-Only]" id="{7565AEAA-DC6B-414E-99AB-6599B9F3E550}" vid="{17793783-C89B-4C52-B421-66635BA69AB9}"/>
    </a:ext>
  </a:extLst>
</a:theme>
</file>

<file path=ppt/theme/theme4.xml><?xml version="1.0" encoding="utf-8"?>
<a:theme xmlns:a="http://schemas.openxmlformats.org/drawingml/2006/main" name="6_Office Theme">
  <a:themeElements>
    <a:clrScheme name="Abt Brand">
      <a:dk1>
        <a:sysClr val="windowText" lastClr="000000"/>
      </a:dk1>
      <a:lt1>
        <a:sysClr val="window" lastClr="FFFFFF"/>
      </a:lt1>
      <a:dk2>
        <a:srgbClr val="996633"/>
      </a:dk2>
      <a:lt2>
        <a:srgbClr val="EEECE1"/>
      </a:lt2>
      <a:accent1>
        <a:srgbClr val="DA291C"/>
      </a:accent1>
      <a:accent2>
        <a:srgbClr val="776E6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Abt Associates_Presentation_AU</Template>
  <TotalTime>612</TotalTime>
  <Words>734</Words>
  <Application>Microsoft Office PowerPoint</Application>
  <PresentationFormat>On-screen Show (4:3)</PresentationFormat>
  <Paragraphs>112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Gill Sans MT</vt:lpstr>
      <vt:lpstr>Helvetica</vt:lpstr>
      <vt:lpstr>Times New Roman</vt:lpstr>
      <vt:lpstr>Wingdings</vt:lpstr>
      <vt:lpstr>4_Office Theme</vt:lpstr>
      <vt:lpstr>3_Office Theme</vt:lpstr>
      <vt:lpstr>5_Office Theme</vt:lpstr>
      <vt:lpstr>6_Office Theme</vt:lpstr>
      <vt:lpstr>PowerPoint Presentation</vt:lpstr>
      <vt:lpstr>Two starting points for 12 slides</vt:lpstr>
      <vt:lpstr>The case for TWP in one picture</vt:lpstr>
      <vt:lpstr>The case for these ‘new’ approaches in words</vt:lpstr>
      <vt:lpstr>From linear to adaptive </vt:lpstr>
      <vt:lpstr>DDD, TWP. PDIA and AM</vt:lpstr>
      <vt:lpstr>The TWP bit of the Log Frame</vt:lpstr>
      <vt:lpstr>Three stages in the program cycle where TWP matters</vt:lpstr>
      <vt:lpstr>PowerPoint Presentation</vt:lpstr>
      <vt:lpstr>PowerPoint Presentation</vt:lpstr>
      <vt:lpstr>PowerPoint Presentation</vt:lpstr>
      <vt:lpstr>A spectrum</vt:lpstr>
      <vt:lpstr>Big lessons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 Teskey</dc:creator>
  <cp:lastModifiedBy>Graham Teskey</cp:lastModifiedBy>
  <cp:revision>127</cp:revision>
  <cp:lastPrinted>2011-06-22T19:26:10Z</cp:lastPrinted>
  <dcterms:created xsi:type="dcterms:W3CDTF">2016-09-28T04:26:01Z</dcterms:created>
  <dcterms:modified xsi:type="dcterms:W3CDTF">2019-07-29T07:47:34Z</dcterms:modified>
</cp:coreProperties>
</file>