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7" r:id="rId5"/>
    <p:sldId id="295" r:id="rId6"/>
    <p:sldId id="278" r:id="rId7"/>
    <p:sldId id="287" r:id="rId8"/>
    <p:sldId id="315" r:id="rId9"/>
    <p:sldId id="264" r:id="rId10"/>
    <p:sldId id="270" r:id="rId11"/>
    <p:sldId id="288" r:id="rId12"/>
    <p:sldId id="292" r:id="rId13"/>
    <p:sldId id="267" r:id="rId14"/>
    <p:sldId id="272"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id="{E9E932A5-25D9-C54E-8735-C9B522277D96}">
          <p14:sldIdLst/>
        </p14:section>
        <p14:section name="Title page/divider" id="{0C1EE439-2FFF-EC4B-ABBA-C652511BD2FD}">
          <p14:sldIdLst>
            <p14:sldId id="257"/>
          </p14:sldIdLst>
        </p14:section>
        <p14:section name="Content pages" id="{63A42E9B-75F2-5B42-96A4-43D4B75D3AAD}">
          <p14:sldIdLst>
            <p14:sldId id="295"/>
            <p14:sldId id="278"/>
            <p14:sldId id="287"/>
            <p14:sldId id="315"/>
            <p14:sldId id="264"/>
            <p14:sldId id="270"/>
            <p14:sldId id="288"/>
            <p14:sldId id="292"/>
            <p14:sldId id="267"/>
            <p14:sldId id="272"/>
          </p14:sldIdLst>
        </p14:section>
        <p14:section name="Image pages" id="{F1E8321A-F446-6940-BE17-21A24429EAF5}">
          <p14:sldIdLst/>
        </p14:section>
        <p14:section name="Quote pages" id="{E86EBB36-8750-1947-BE57-6FBF88EA543C}">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67068" autoAdjust="0"/>
  </p:normalViewPr>
  <p:slideViewPr>
    <p:cSldViewPr snapToGrid="0" snapToObjects="1">
      <p:cViewPr varScale="1">
        <p:scale>
          <a:sx n="76" d="100"/>
          <a:sy n="76" d="100"/>
        </p:scale>
        <p:origin x="1632" y="53"/>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2942007249093901"/>
          <c:y val="0.13417968587259901"/>
          <c:w val="0.79411648543931701"/>
          <c:h val="0.68045494313210897"/>
        </c:manualLayout>
      </c:layout>
      <c:barChart>
        <c:barDir val="col"/>
        <c:grouping val="stacked"/>
        <c:varyColors val="0"/>
        <c:ser>
          <c:idx val="0"/>
          <c:order val="0"/>
          <c:tx>
            <c:strRef>
              <c:f>Sheet1!$B$1</c:f>
              <c:strCache>
                <c:ptCount val="1"/>
                <c:pt idx="0">
                  <c:v>No. of Titles Issued Per Year</c:v>
                </c:pt>
              </c:strCache>
            </c:strRef>
          </c:tx>
          <c:spPr>
            <a:solidFill>
              <a:srgbClr val="006C67"/>
            </a:solidFill>
            <a:ln>
              <a:noFill/>
            </a:ln>
          </c:spPr>
          <c:invertIfNegative val="0"/>
          <c:cat>
            <c:numRef>
              <c:f>Sheet1!$A$2:$A$12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Sheet1!$B$2:$B$12</c:f>
              <c:numCache>
                <c:formatCode>#,##0</c:formatCode>
                <c:ptCount val="11"/>
                <c:pt idx="0">
                  <c:v>4057</c:v>
                </c:pt>
                <c:pt idx="1">
                  <c:v>2448</c:v>
                </c:pt>
                <c:pt idx="2">
                  <c:v>2571</c:v>
                </c:pt>
                <c:pt idx="3">
                  <c:v>3125</c:v>
                </c:pt>
                <c:pt idx="4">
                  <c:v>3282</c:v>
                </c:pt>
                <c:pt idx="5">
                  <c:v>3977</c:v>
                </c:pt>
                <c:pt idx="6">
                  <c:v>4609</c:v>
                </c:pt>
                <c:pt idx="7">
                  <c:v>6647</c:v>
                </c:pt>
                <c:pt idx="8">
                  <c:v>58486</c:v>
                </c:pt>
                <c:pt idx="9">
                  <c:v>59717</c:v>
                </c:pt>
                <c:pt idx="10">
                  <c:v>51850</c:v>
                </c:pt>
              </c:numCache>
            </c:numRef>
          </c:val>
          <c:extLst>
            <c:ext xmlns:c16="http://schemas.microsoft.com/office/drawing/2014/chart" uri="{C3380CC4-5D6E-409C-BE32-E72D297353CC}">
              <c16:uniqueId val="{00000000-B5B4-4515-ADC9-57BDF95CA75D}"/>
            </c:ext>
          </c:extLst>
        </c:ser>
        <c:dLbls>
          <c:showLegendKey val="0"/>
          <c:showVal val="0"/>
          <c:showCatName val="0"/>
          <c:showSerName val="0"/>
          <c:showPercent val="0"/>
          <c:showBubbleSize val="0"/>
        </c:dLbls>
        <c:gapWidth val="150"/>
        <c:overlap val="100"/>
        <c:axId val="360650536"/>
        <c:axId val="293666520"/>
      </c:barChart>
      <c:catAx>
        <c:axId val="360650536"/>
        <c:scaling>
          <c:orientation val="minMax"/>
        </c:scaling>
        <c:delete val="0"/>
        <c:axPos val="b"/>
        <c:numFmt formatCode="General" sourceLinked="1"/>
        <c:majorTickMark val="out"/>
        <c:minorTickMark val="none"/>
        <c:tickLblPos val="nextTo"/>
        <c:txPr>
          <a:bodyPr rot="-2700000"/>
          <a:lstStyle/>
          <a:p>
            <a:pPr>
              <a:defRPr sz="900">
                <a:latin typeface="Arial" pitchFamily="34" charset="0"/>
                <a:cs typeface="Arial" pitchFamily="34" charset="0"/>
              </a:defRPr>
            </a:pPr>
            <a:endParaRPr lang="en-US"/>
          </a:p>
        </c:txPr>
        <c:crossAx val="293666520"/>
        <c:crosses val="autoZero"/>
        <c:auto val="1"/>
        <c:lblAlgn val="ctr"/>
        <c:lblOffset val="100"/>
        <c:noMultiLvlLbl val="0"/>
      </c:catAx>
      <c:valAx>
        <c:axId val="293666520"/>
        <c:scaling>
          <c:orientation val="minMax"/>
          <c:max val="60000"/>
        </c:scaling>
        <c:delete val="0"/>
        <c:axPos val="l"/>
        <c:majorGridlines>
          <c:spPr>
            <a:ln>
              <a:noFill/>
            </a:ln>
          </c:spPr>
        </c:majorGridlines>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36065053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0.36728</cdr:x>
      <cdr:y>0.27418</cdr:y>
    </cdr:from>
    <cdr:to>
      <cdr:x>0.60571</cdr:x>
      <cdr:y>0.63032</cdr:y>
    </cdr:to>
    <cdr:sp macro="" textlink="">
      <cdr:nvSpPr>
        <cdr:cNvPr id="2" name="Rounded Rectangular Callout 1"/>
        <cdr:cNvSpPr/>
      </cdr:nvSpPr>
      <cdr:spPr bwMode="auto">
        <a:xfrm xmlns:a="http://schemas.openxmlformats.org/drawingml/2006/main">
          <a:off x="1725537" y="998869"/>
          <a:ext cx="1120198" cy="1297420"/>
        </a:xfrm>
        <a:prstGeom xmlns:a="http://schemas.openxmlformats.org/drawingml/2006/main" prst="wedgeRoundRectCallout">
          <a:avLst>
            <a:gd name="adj1" fmla="val 126658"/>
            <a:gd name="adj2" fmla="val 95594"/>
            <a:gd name="adj3" fmla="val 16667"/>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sm" len="sm"/>
          <a:tailEnd type="none" w="sm" len="sm"/>
        </a:ln>
        <a:effectLst xmlns:a="http://schemas.openxmlformats.org/drawingml/2006/main"/>
      </cdr:spPr>
      <cdr:txBody>
        <a:bodyPr xmlns:a="http://schemas.openxmlformats.org/drawingml/2006/main" anchor="ctr"/>
        <a:lstStyle xmlns:a="http://schemas.openxmlformats.org/drawingml/2006/main">
          <a:defPPr>
            <a:defRPr lang="en-US"/>
          </a:defPPr>
          <a:lvl1pPr algn="l" defTabSz="912813"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5613" indent="1588" algn="l" defTabSz="912813"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2813" indent="1588" algn="l" defTabSz="912813"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0013" indent="1588" algn="l" defTabSz="912813"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7213" indent="1588" algn="l" defTabSz="912813"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xmlns:a="http://schemas.openxmlformats.org/drawingml/2006/main">
          <a:pPr algn="ctr">
            <a:defRPr/>
          </a:pPr>
          <a:r>
            <a:rPr lang="en-US" sz="1200" dirty="0">
              <a:solidFill>
                <a:schemeClr val="bg1"/>
              </a:solidFill>
              <a:latin typeface="+mn-lt"/>
            </a:rPr>
            <a:t>Residential Free Patent Act  </a:t>
          </a:r>
        </a:p>
        <a:p xmlns:a="http://schemas.openxmlformats.org/drawingml/2006/main">
          <a:pPr algn="ctr">
            <a:defRPr/>
          </a:pPr>
          <a:r>
            <a:rPr lang="en-US" sz="1200" dirty="0">
              <a:solidFill>
                <a:schemeClr val="bg1"/>
              </a:solidFill>
              <a:latin typeface="+mn-lt"/>
            </a:rPr>
            <a:t>(March 2010)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7CF31-43B7-407B-B844-1F673D3F387B}" type="datetimeFigureOut">
              <a:rPr lang="en-GB" smtClean="0"/>
              <a:t>12/07/2020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E781F-DC5C-48F4-9032-1399901C04DB}" type="slidenum">
              <a:rPr lang="en-GB" smtClean="0"/>
              <a:t>‹#›</a:t>
            </a:fld>
            <a:endParaRPr lang="en-GB"/>
          </a:p>
        </p:txBody>
      </p:sp>
    </p:spTree>
    <p:extLst>
      <p:ext uri="{BB962C8B-B14F-4D97-AF65-F5344CB8AC3E}">
        <p14:creationId xmlns:p14="http://schemas.microsoft.com/office/powerpoint/2010/main" val="363112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0E781F-DC5C-48F4-9032-1399901C04DB}" type="slidenum">
              <a:rPr lang="en-GB" smtClean="0"/>
              <a:t>1</a:t>
            </a:fld>
            <a:endParaRPr lang="en-GB"/>
          </a:p>
        </p:txBody>
      </p:sp>
    </p:spTree>
    <p:extLst>
      <p:ext uri="{BB962C8B-B14F-4D97-AF65-F5344CB8AC3E}">
        <p14:creationId xmlns:p14="http://schemas.microsoft.com/office/powerpoint/2010/main" val="107508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FCAAF7-9FC4-4B7D-A41D-D833D26CD16B}" type="slidenum">
              <a:rPr lang="en-GB" smtClean="0"/>
              <a:t>10</a:t>
            </a:fld>
            <a:endParaRPr lang="en-GB"/>
          </a:p>
        </p:txBody>
      </p:sp>
    </p:spTree>
    <p:extLst>
      <p:ext uri="{BB962C8B-B14F-4D97-AF65-F5344CB8AC3E}">
        <p14:creationId xmlns:p14="http://schemas.microsoft.com/office/powerpoint/2010/main" val="299177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FCAAF7-9FC4-4B7D-A41D-D833D26CD16B}" type="slidenum">
              <a:rPr lang="en-GB" smtClean="0"/>
              <a:t>11</a:t>
            </a:fld>
            <a:endParaRPr lang="en-GB"/>
          </a:p>
        </p:txBody>
      </p:sp>
    </p:spTree>
    <p:extLst>
      <p:ext uri="{BB962C8B-B14F-4D97-AF65-F5344CB8AC3E}">
        <p14:creationId xmlns:p14="http://schemas.microsoft.com/office/powerpoint/2010/main" val="165035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0E781F-DC5C-48F4-9032-1399901C04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84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FCAAF7-9FC4-4B7D-A41D-D833D26CD16B}" type="slidenum">
              <a:rPr lang="en-GB" smtClean="0"/>
              <a:t>3</a:t>
            </a:fld>
            <a:endParaRPr lang="en-GB"/>
          </a:p>
        </p:txBody>
      </p:sp>
    </p:spTree>
    <p:extLst>
      <p:ext uri="{BB962C8B-B14F-4D97-AF65-F5344CB8AC3E}">
        <p14:creationId xmlns:p14="http://schemas.microsoft.com/office/powerpoint/2010/main" val="65122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FCAAF7-9FC4-4B7D-A41D-D833D26CD16B}" type="slidenum">
              <a:rPr lang="en-GB" smtClean="0"/>
              <a:t>4</a:t>
            </a:fld>
            <a:endParaRPr lang="en-GB"/>
          </a:p>
        </p:txBody>
      </p:sp>
    </p:spTree>
    <p:extLst>
      <p:ext uri="{BB962C8B-B14F-4D97-AF65-F5344CB8AC3E}">
        <p14:creationId xmlns:p14="http://schemas.microsoft.com/office/powerpoint/2010/main" val="370170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C0E781F-DC5C-48F4-9032-1399901C04DB}" type="slidenum">
              <a:rPr lang="en-GB" smtClean="0"/>
              <a:t>5</a:t>
            </a:fld>
            <a:endParaRPr lang="en-GB"/>
          </a:p>
        </p:txBody>
      </p:sp>
    </p:spTree>
    <p:extLst>
      <p:ext uri="{BB962C8B-B14F-4D97-AF65-F5344CB8AC3E}">
        <p14:creationId xmlns:p14="http://schemas.microsoft.com/office/powerpoint/2010/main" val="239094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5000"/>
              </a:lnSpc>
              <a:spcAft>
                <a:spcPts val="600"/>
              </a:spcAft>
              <a:buSzPct val="125000"/>
              <a:buFont typeface="Arial" panose="020B0604020202020204" pitchFamily="34" charset="0"/>
              <a:buChar char="•"/>
            </a:pPr>
            <a:endParaRPr lang="en-GB" sz="2400"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0E781F-DC5C-48F4-9032-1399901C04DB}" type="slidenum">
              <a:rPr lang="en-GB" smtClean="0"/>
              <a:t>6</a:t>
            </a:fld>
            <a:endParaRPr lang="en-GB"/>
          </a:p>
        </p:txBody>
      </p:sp>
    </p:spTree>
    <p:extLst>
      <p:ext uri="{BB962C8B-B14F-4D97-AF65-F5344CB8AC3E}">
        <p14:creationId xmlns:p14="http://schemas.microsoft.com/office/powerpoint/2010/main" val="237022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85FCAAF7-9FC4-4B7D-A41D-D833D26CD16B}" type="slidenum">
              <a:rPr lang="en-GB" smtClean="0"/>
              <a:t>7</a:t>
            </a:fld>
            <a:endParaRPr lang="en-GB"/>
          </a:p>
        </p:txBody>
      </p:sp>
    </p:spTree>
    <p:extLst>
      <p:ext uri="{BB962C8B-B14F-4D97-AF65-F5344CB8AC3E}">
        <p14:creationId xmlns:p14="http://schemas.microsoft.com/office/powerpoint/2010/main" val="273110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FCAAF7-9FC4-4B7D-A41D-D833D26CD16B}" type="slidenum">
              <a:rPr lang="en-GB" smtClean="0"/>
              <a:t>8</a:t>
            </a:fld>
            <a:endParaRPr lang="en-GB"/>
          </a:p>
        </p:txBody>
      </p:sp>
    </p:spTree>
    <p:extLst>
      <p:ext uri="{BB962C8B-B14F-4D97-AF65-F5344CB8AC3E}">
        <p14:creationId xmlns:p14="http://schemas.microsoft.com/office/powerpoint/2010/main" val="1526384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C0E781F-DC5C-48F4-9032-1399901C04DB}" type="slidenum">
              <a:rPr lang="en-GB" smtClean="0"/>
              <a:t>9</a:t>
            </a:fld>
            <a:endParaRPr lang="en-GB"/>
          </a:p>
        </p:txBody>
      </p:sp>
    </p:spTree>
    <p:extLst>
      <p:ext uri="{BB962C8B-B14F-4D97-AF65-F5344CB8AC3E}">
        <p14:creationId xmlns:p14="http://schemas.microsoft.com/office/powerpoint/2010/main" val="88999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111" y="0"/>
            <a:ext cx="9175418" cy="5163755"/>
          </a:xfrm>
          <a:prstGeom prst="rect">
            <a:avLst/>
          </a:prstGeom>
        </p:spPr>
      </p:pic>
    </p:spTree>
    <p:extLst>
      <p:ext uri="{BB962C8B-B14F-4D97-AF65-F5344CB8AC3E}">
        <p14:creationId xmlns:p14="http://schemas.microsoft.com/office/powerpoint/2010/main" val="70443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ent page whit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143" y="0"/>
            <a:ext cx="9139428" cy="5143500"/>
          </a:xfrm>
          <a:prstGeom prst="rect">
            <a:avLst/>
          </a:prstGeom>
        </p:spPr>
      </p:pic>
    </p:spTree>
    <p:extLst>
      <p:ext uri="{BB962C8B-B14F-4D97-AF65-F5344CB8AC3E}">
        <p14:creationId xmlns:p14="http://schemas.microsoft.com/office/powerpoint/2010/main" val="62819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ODI gree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43" y="0"/>
            <a:ext cx="9139428" cy="5143500"/>
          </a:xfrm>
          <a:prstGeom prst="rect">
            <a:avLst/>
          </a:prstGeom>
        </p:spPr>
      </p:pic>
    </p:spTree>
    <p:extLst>
      <p:ext uri="{BB962C8B-B14F-4D97-AF65-F5344CB8AC3E}">
        <p14:creationId xmlns:p14="http://schemas.microsoft.com/office/powerpoint/2010/main" val="254799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gree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48" y="0"/>
            <a:ext cx="9175418" cy="5163755"/>
          </a:xfrm>
          <a:prstGeom prst="rect">
            <a:avLst/>
          </a:prstGeom>
        </p:spPr>
      </p:pic>
    </p:spTree>
    <p:extLst>
      <p:ext uri="{BB962C8B-B14F-4D97-AF65-F5344CB8AC3E}">
        <p14:creationId xmlns:p14="http://schemas.microsoft.com/office/powerpoint/2010/main" val="308664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cor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5"/>
          </a:xfrm>
          <a:prstGeom prst="rect">
            <a:avLst/>
          </a:prstGeom>
        </p:spPr>
      </p:pic>
    </p:spTree>
    <p:extLst>
      <p:ext uri="{BB962C8B-B14F-4D97-AF65-F5344CB8AC3E}">
        <p14:creationId xmlns:p14="http://schemas.microsoft.com/office/powerpoint/2010/main" val="1741556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5"/>
          </a:xfrm>
          <a:prstGeom prst="rect">
            <a:avLst/>
          </a:prstGeom>
        </p:spPr>
      </p:pic>
    </p:spTree>
    <p:extLst>
      <p:ext uri="{BB962C8B-B14F-4D97-AF65-F5344CB8AC3E}">
        <p14:creationId xmlns:p14="http://schemas.microsoft.com/office/powerpoint/2010/main" val="1976606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yellow">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5"/>
          </a:xfrm>
          <a:prstGeom prst="rect">
            <a:avLst/>
          </a:prstGeom>
        </p:spPr>
      </p:pic>
    </p:spTree>
    <p:extLst>
      <p:ext uri="{BB962C8B-B14F-4D97-AF65-F5344CB8AC3E}">
        <p14:creationId xmlns:p14="http://schemas.microsoft.com/office/powerpoint/2010/main" val="1780901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t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5"/>
          </a:xfrm>
          <a:prstGeom prst="rect">
            <a:avLst/>
          </a:prstGeom>
        </p:spPr>
      </p:pic>
    </p:spTree>
    <p:extLst>
      <p:ext uri="{BB962C8B-B14F-4D97-AF65-F5344CB8AC3E}">
        <p14:creationId xmlns:p14="http://schemas.microsoft.com/office/powerpoint/2010/main" val="1462246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gras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5"/>
          </a:xfrm>
          <a:prstGeom prst="rect">
            <a:avLst/>
          </a:prstGeom>
        </p:spPr>
      </p:pic>
    </p:spTree>
    <p:extLst>
      <p:ext uri="{BB962C8B-B14F-4D97-AF65-F5344CB8AC3E}">
        <p14:creationId xmlns:p14="http://schemas.microsoft.com/office/powerpoint/2010/main" val="210116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5"/>
          </a:xfrm>
          <a:prstGeom prst="rect">
            <a:avLst/>
          </a:prstGeom>
        </p:spPr>
      </p:pic>
    </p:spTree>
    <p:extLst>
      <p:ext uri="{BB962C8B-B14F-4D97-AF65-F5344CB8AC3E}">
        <p14:creationId xmlns:p14="http://schemas.microsoft.com/office/powerpoint/2010/main" val="1734864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5"/>
          </a:xfrm>
          <a:prstGeom prst="rect">
            <a:avLst/>
          </a:prstGeom>
        </p:spPr>
      </p:pic>
    </p:spTree>
    <p:extLst>
      <p:ext uri="{BB962C8B-B14F-4D97-AF65-F5344CB8AC3E}">
        <p14:creationId xmlns:p14="http://schemas.microsoft.com/office/powerpoint/2010/main" val="47185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divider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5"/>
          </a:xfrm>
          <a:prstGeom prst="rect">
            <a:avLst/>
          </a:prstGeom>
        </p:spPr>
      </p:pic>
    </p:spTree>
    <p:extLst>
      <p:ext uri="{BB962C8B-B14F-4D97-AF65-F5344CB8AC3E}">
        <p14:creationId xmlns:p14="http://schemas.microsoft.com/office/powerpoint/2010/main" val="579154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3" name="Picture 2" descr="Generic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77714" cy="5163755"/>
          </a:xfrm>
          <a:prstGeom prst="rect">
            <a:avLst/>
          </a:prstGeom>
        </p:spPr>
      </p:pic>
    </p:spTree>
    <p:extLst>
      <p:ext uri="{BB962C8B-B14F-4D97-AF65-F5344CB8AC3E}">
        <p14:creationId xmlns:p14="http://schemas.microsoft.com/office/powerpoint/2010/main" val="404630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148" y="0"/>
            <a:ext cx="9175418" cy="5163755"/>
          </a:xfrm>
          <a:prstGeom prst="rect">
            <a:avLst/>
          </a:prstGeom>
        </p:spPr>
      </p:pic>
    </p:spTree>
    <p:extLst>
      <p:ext uri="{BB962C8B-B14F-4D97-AF65-F5344CB8AC3E}">
        <p14:creationId xmlns:p14="http://schemas.microsoft.com/office/powerpoint/2010/main" val="3442892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cor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148" y="0"/>
            <a:ext cx="9175418" cy="5163755"/>
          </a:xfrm>
          <a:prstGeom prst="rect">
            <a:avLst/>
          </a:prstGeom>
        </p:spPr>
      </p:pic>
    </p:spTree>
    <p:extLst>
      <p:ext uri="{BB962C8B-B14F-4D97-AF65-F5344CB8AC3E}">
        <p14:creationId xmlns:p14="http://schemas.microsoft.com/office/powerpoint/2010/main" val="34294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148" y="0"/>
            <a:ext cx="9175418" cy="5163754"/>
          </a:xfrm>
          <a:prstGeom prst="rect">
            <a:avLst/>
          </a:prstGeom>
        </p:spPr>
      </p:pic>
    </p:spTree>
    <p:extLst>
      <p:ext uri="{BB962C8B-B14F-4D97-AF65-F5344CB8AC3E}">
        <p14:creationId xmlns:p14="http://schemas.microsoft.com/office/powerpoint/2010/main" val="727406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yellow">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148" y="0"/>
            <a:ext cx="9175418" cy="5163754"/>
          </a:xfrm>
          <a:prstGeom prst="rect">
            <a:avLst/>
          </a:prstGeom>
        </p:spPr>
      </p:pic>
    </p:spTree>
    <p:extLst>
      <p:ext uri="{BB962C8B-B14F-4D97-AF65-F5344CB8AC3E}">
        <p14:creationId xmlns:p14="http://schemas.microsoft.com/office/powerpoint/2010/main" val="621385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t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148" y="0"/>
            <a:ext cx="9175418" cy="5163754"/>
          </a:xfrm>
          <a:prstGeom prst="rect">
            <a:avLst/>
          </a:prstGeom>
        </p:spPr>
      </p:pic>
    </p:spTree>
    <p:extLst>
      <p:ext uri="{BB962C8B-B14F-4D97-AF65-F5344CB8AC3E}">
        <p14:creationId xmlns:p14="http://schemas.microsoft.com/office/powerpoint/2010/main" val="408750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gras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148" y="0"/>
            <a:ext cx="9175418" cy="5163754"/>
          </a:xfrm>
          <a:prstGeom prst="rect">
            <a:avLst/>
          </a:prstGeom>
        </p:spPr>
      </p:pic>
    </p:spTree>
    <p:extLst>
      <p:ext uri="{BB962C8B-B14F-4D97-AF65-F5344CB8AC3E}">
        <p14:creationId xmlns:p14="http://schemas.microsoft.com/office/powerpoint/2010/main" val="3798908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148" y="0"/>
            <a:ext cx="9175418" cy="5163754"/>
          </a:xfrm>
          <a:prstGeom prst="rect">
            <a:avLst/>
          </a:prstGeom>
        </p:spPr>
      </p:pic>
    </p:spTree>
    <p:extLst>
      <p:ext uri="{BB962C8B-B14F-4D97-AF65-F5344CB8AC3E}">
        <p14:creationId xmlns:p14="http://schemas.microsoft.com/office/powerpoint/2010/main" val="3087441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white">
    <p:spTree>
      <p:nvGrpSpPr>
        <p:cNvPr id="1" name=""/>
        <p:cNvGrpSpPr/>
        <p:nvPr/>
      </p:nvGrpSpPr>
      <p:grpSpPr>
        <a:xfrm>
          <a:off x="0" y="0"/>
          <a:ext cx="0" cy="0"/>
          <a:chOff x="0" y="0"/>
          <a:chExt cx="0" cy="0"/>
        </a:xfrm>
      </p:grpSpPr>
      <p:pic>
        <p:nvPicPr>
          <p:cNvPr id="3" name="Picture 2" descr="Generic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5165041"/>
          </a:xfrm>
          <a:prstGeom prst="rect">
            <a:avLst/>
          </a:prstGeom>
        </p:spPr>
      </p:pic>
    </p:spTree>
    <p:extLst>
      <p:ext uri="{BB962C8B-B14F-4D97-AF65-F5344CB8AC3E}">
        <p14:creationId xmlns:p14="http://schemas.microsoft.com/office/powerpoint/2010/main" val="655772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pic>
        <p:nvPicPr>
          <p:cNvPr id="8" name="Picture 7" descr="Generic15_pa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Tree>
    <p:extLst>
      <p:ext uri="{BB962C8B-B14F-4D97-AF65-F5344CB8AC3E}">
        <p14:creationId xmlns:p14="http://schemas.microsoft.com/office/powerpoint/2010/main" val="3156608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divider cor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5"/>
          </a:xfrm>
          <a:prstGeom prst="rect">
            <a:avLst/>
          </a:prstGeom>
        </p:spPr>
      </p:pic>
    </p:spTree>
    <p:extLst>
      <p:ext uri="{BB962C8B-B14F-4D97-AF65-F5344CB8AC3E}">
        <p14:creationId xmlns:p14="http://schemas.microsoft.com/office/powerpoint/2010/main" val="101636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page/divider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4"/>
          </a:xfrm>
          <a:prstGeom prst="rect">
            <a:avLst/>
          </a:prstGeom>
        </p:spPr>
      </p:pic>
    </p:spTree>
    <p:extLst>
      <p:ext uri="{BB962C8B-B14F-4D97-AF65-F5344CB8AC3E}">
        <p14:creationId xmlns:p14="http://schemas.microsoft.com/office/powerpoint/2010/main" val="358952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page/divider yellow">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4"/>
          </a:xfrm>
          <a:prstGeom prst="rect">
            <a:avLst/>
          </a:prstGeom>
        </p:spPr>
      </p:pic>
    </p:spTree>
    <p:extLst>
      <p:ext uri="{BB962C8B-B14F-4D97-AF65-F5344CB8AC3E}">
        <p14:creationId xmlns:p14="http://schemas.microsoft.com/office/powerpoint/2010/main" val="176207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page/divider t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4"/>
          </a:xfrm>
          <a:prstGeom prst="rect">
            <a:avLst/>
          </a:prstGeom>
        </p:spPr>
      </p:pic>
    </p:spTree>
    <p:extLst>
      <p:ext uri="{BB962C8B-B14F-4D97-AF65-F5344CB8AC3E}">
        <p14:creationId xmlns:p14="http://schemas.microsoft.com/office/powerpoint/2010/main" val="80167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page/divider gras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4"/>
          </a:xfrm>
          <a:prstGeom prst="rect">
            <a:avLst/>
          </a:prstGeom>
        </p:spPr>
      </p:pic>
    </p:spTree>
    <p:extLst>
      <p:ext uri="{BB962C8B-B14F-4D97-AF65-F5344CB8AC3E}">
        <p14:creationId xmlns:p14="http://schemas.microsoft.com/office/powerpoint/2010/main" val="265928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page/divider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 y="0"/>
            <a:ext cx="9175418" cy="5163754"/>
          </a:xfrm>
          <a:prstGeom prst="rect">
            <a:avLst/>
          </a:prstGeom>
        </p:spPr>
      </p:pic>
    </p:spTree>
    <p:extLst>
      <p:ext uri="{BB962C8B-B14F-4D97-AF65-F5344CB8AC3E}">
        <p14:creationId xmlns:p14="http://schemas.microsoft.com/office/powerpoint/2010/main" val="148108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divider whit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43" y="0"/>
            <a:ext cx="9139428" cy="5143500"/>
          </a:xfrm>
          <a:prstGeom prst="rect">
            <a:avLst/>
          </a:prstGeom>
        </p:spPr>
      </p:pic>
    </p:spTree>
    <p:extLst>
      <p:ext uri="{BB962C8B-B14F-4D97-AF65-F5344CB8AC3E}">
        <p14:creationId xmlns:p14="http://schemas.microsoft.com/office/powerpoint/2010/main" val="15605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195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6" r:id="rId4"/>
    <p:sldLayoutId id="2147483667" r:id="rId5"/>
    <p:sldLayoutId id="2147483668" r:id="rId6"/>
    <p:sldLayoutId id="2147483665" r:id="rId7"/>
    <p:sldLayoutId id="2147483664" r:id="rId8"/>
    <p:sldLayoutId id="2147483652" r:id="rId9"/>
    <p:sldLayoutId id="2147483655" r:id="rId10"/>
    <p:sldLayoutId id="2147483656" r:id="rId11"/>
    <p:sldLayoutId id="2147483657" r:id="rId12"/>
    <p:sldLayoutId id="2147483658" r:id="rId13"/>
    <p:sldLayoutId id="2147483669" r:id="rId14"/>
    <p:sldLayoutId id="2147483670" r:id="rId15"/>
    <p:sldLayoutId id="2147483671" r:id="rId16"/>
    <p:sldLayoutId id="2147483672" r:id="rId17"/>
    <p:sldLayoutId id="2147483673" r:id="rId18"/>
    <p:sldLayoutId id="2147483659" r:id="rId19"/>
    <p:sldLayoutId id="2147483660" r:id="rId20"/>
    <p:sldLayoutId id="2147483661" r:id="rId21"/>
    <p:sldLayoutId id="2147483662" r:id="rId22"/>
    <p:sldLayoutId id="2147483674" r:id="rId23"/>
    <p:sldLayoutId id="2147483675" r:id="rId24"/>
    <p:sldLayoutId id="2147483676" r:id="rId25"/>
    <p:sldLayoutId id="2147483677" r:id="rId26"/>
    <p:sldLayoutId id="2147483678" r:id="rId27"/>
    <p:sldLayoutId id="2147483663" r:id="rId28"/>
    <p:sldLayoutId id="2147483679" r:id="rId2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39.emf"/><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hyperlink" Target="http://www.doingdevelopmentdifferently.com/"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3911" y="635000"/>
            <a:ext cx="5399357" cy="3798455"/>
          </a:xfrm>
          <a:prstGeom prst="rect">
            <a:avLst/>
          </a:prstGeom>
          <a:noFill/>
        </p:spPr>
        <p:txBody>
          <a:bodyPr wrap="square" rtlCol="0" anchor="ctr" anchorCtr="0">
            <a:noAutofit/>
          </a:bodyPr>
          <a:lstStyle/>
          <a:p>
            <a:r>
              <a:rPr lang="en-US" sz="3600" i="1" dirty="0">
                <a:solidFill>
                  <a:schemeClr val="bg1"/>
                </a:solidFill>
                <a:latin typeface="Times New Roman"/>
                <a:cs typeface="Times New Roman"/>
              </a:rPr>
              <a:t>Applying adaptive management to your work</a:t>
            </a:r>
          </a:p>
          <a:p>
            <a:endParaRPr lang="en-US" sz="1400" i="1" dirty="0">
              <a:solidFill>
                <a:schemeClr val="bg1"/>
              </a:solidFill>
              <a:latin typeface="Times New Roman"/>
              <a:cs typeface="Times New Roman"/>
            </a:endParaRPr>
          </a:p>
          <a:p>
            <a:endParaRPr lang="en-US" sz="1400" i="1" dirty="0">
              <a:solidFill>
                <a:schemeClr val="bg1"/>
              </a:solidFill>
              <a:latin typeface="Times New Roman"/>
              <a:cs typeface="Times New Roman"/>
            </a:endParaRPr>
          </a:p>
          <a:p>
            <a:r>
              <a:rPr lang="en-US" sz="1400" dirty="0">
                <a:solidFill>
                  <a:schemeClr val="bg1"/>
                </a:solidFill>
                <a:latin typeface="Arial"/>
                <a:cs typeface="Arial"/>
              </a:rPr>
              <a:t>Leni Wild, Research Associate</a:t>
            </a:r>
            <a:r>
              <a:rPr lang="en-US" sz="1400">
                <a:solidFill>
                  <a:schemeClr val="bg1"/>
                </a:solidFill>
                <a:latin typeface="Arial"/>
                <a:cs typeface="Arial"/>
              </a:rPr>
              <a:t>, ODI</a:t>
            </a:r>
            <a:endParaRPr lang="en-US" sz="1400" dirty="0">
              <a:solidFill>
                <a:schemeClr val="bg1"/>
              </a:solidFill>
              <a:latin typeface="Arial"/>
              <a:cs typeface="Arial"/>
            </a:endParaRPr>
          </a:p>
        </p:txBody>
      </p:sp>
    </p:spTree>
    <p:extLst>
      <p:ext uri="{BB962C8B-B14F-4D97-AF65-F5344CB8AC3E}">
        <p14:creationId xmlns:p14="http://schemas.microsoft.com/office/powerpoint/2010/main" val="3904171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59" y="441296"/>
            <a:ext cx="6801833" cy="473583"/>
          </a:xfrm>
          <a:prstGeom prst="rect">
            <a:avLst/>
          </a:prstGeom>
          <a:noFill/>
        </p:spPr>
        <p:txBody>
          <a:bodyPr wrap="none" lIns="0" tIns="0" rIns="0" bIns="0" rtlCol="0" anchor="t" anchorCtr="0">
            <a:noAutofit/>
          </a:bodyPr>
          <a:lstStyle/>
          <a:p>
            <a:r>
              <a:rPr lang="en-GB" sz="2100" b="1" dirty="0">
                <a:solidFill>
                  <a:srgbClr val="000000"/>
                </a:solidFill>
                <a:latin typeface="Arial" panose="020B0604020202020204" pitchFamily="34" charset="0"/>
                <a:cs typeface="Arial" panose="020B0604020202020204" pitchFamily="34" charset="0"/>
              </a:rPr>
              <a:t>How to take this further </a:t>
            </a:r>
            <a:endParaRPr lang="en-US" sz="2100" b="1" i="1" dirty="0">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1652954" y="982980"/>
            <a:ext cx="7303477" cy="3512818"/>
          </a:xfrm>
          <a:prstGeom prst="rect">
            <a:avLst/>
          </a:prstGeom>
          <a:noFill/>
        </p:spPr>
        <p:txBody>
          <a:bodyPr wrap="square" lIns="0" tIns="0" rIns="0" bIns="0" rtlCol="0" anchor="t" anchorCtr="0">
            <a:noAutofit/>
          </a:bodyPr>
          <a:lstStyle/>
          <a:p>
            <a:pPr>
              <a:lnSpc>
                <a:spcPct val="95000"/>
              </a:lnSpc>
              <a:spcAft>
                <a:spcPts val="600"/>
              </a:spcAft>
              <a:buSzPct val="125000"/>
            </a:pPr>
            <a:r>
              <a:rPr lang="en-GB" sz="1900" b="1" dirty="0">
                <a:solidFill>
                  <a:srgbClr val="000000"/>
                </a:solidFill>
                <a:latin typeface="Times New Roman" panose="02020603050405020304" pitchFamily="18" charset="0"/>
                <a:cs typeface="Times New Roman" panose="02020603050405020304" pitchFamily="18" charset="0"/>
              </a:rPr>
              <a:t>Flexibility or “adaptiveness by default” is easier than “adaptiveness by design”</a:t>
            </a:r>
          </a:p>
          <a:p>
            <a:pPr>
              <a:lnSpc>
                <a:spcPct val="95000"/>
              </a:lnSpc>
              <a:spcAft>
                <a:spcPts val="600"/>
              </a:spcAft>
              <a:buSzPct val="125000"/>
            </a:pPr>
            <a:r>
              <a:rPr lang="en-GB" sz="1900" dirty="0">
                <a:solidFill>
                  <a:srgbClr val="000000"/>
                </a:solidFill>
                <a:latin typeface="Times New Roman" panose="02020603050405020304" pitchFamily="18" charset="0"/>
                <a:cs typeface="Times New Roman" panose="02020603050405020304" pitchFamily="18" charset="0"/>
              </a:rPr>
              <a:t>Staff still find it easier to be more reactive or responsive once a programme is up and running, than to recognise uncertainty at the start and plan for it</a:t>
            </a:r>
          </a:p>
          <a:p>
            <a:pPr>
              <a:lnSpc>
                <a:spcPct val="95000"/>
              </a:lnSpc>
              <a:spcAft>
                <a:spcPts val="600"/>
              </a:spcAft>
              <a:buSzPct val="125000"/>
            </a:pPr>
            <a:endParaRPr lang="en-GB" sz="1900" b="1" dirty="0">
              <a:solidFill>
                <a:srgbClr val="000000"/>
              </a:solidFill>
              <a:latin typeface="Times New Roman" panose="02020603050405020304" pitchFamily="18" charset="0"/>
              <a:cs typeface="Times New Roman" panose="02020603050405020304" pitchFamily="18" charset="0"/>
            </a:endParaRPr>
          </a:p>
          <a:p>
            <a:pPr>
              <a:lnSpc>
                <a:spcPct val="95000"/>
              </a:lnSpc>
              <a:spcAft>
                <a:spcPts val="600"/>
              </a:spcAft>
              <a:buSzPct val="125000"/>
            </a:pPr>
            <a:r>
              <a:rPr lang="en-GB" sz="1900" b="1" dirty="0">
                <a:solidFill>
                  <a:srgbClr val="000000"/>
                </a:solidFill>
                <a:latin typeface="Times New Roman" panose="02020603050405020304" pitchFamily="18" charset="0"/>
                <a:cs typeface="Times New Roman" panose="02020603050405020304" pitchFamily="18" charset="0"/>
              </a:rPr>
              <a:t>Results frameworks still make compromises with </a:t>
            </a:r>
            <a:r>
              <a:rPr lang="en-GB" sz="1900" b="1">
                <a:solidFill>
                  <a:srgbClr val="000000"/>
                </a:solidFill>
                <a:latin typeface="Times New Roman" panose="02020603050405020304" pitchFamily="18" charset="0"/>
                <a:cs typeface="Times New Roman" panose="02020603050405020304" pitchFamily="18" charset="0"/>
              </a:rPr>
              <a:t>blueprint thinking</a:t>
            </a:r>
            <a:endParaRPr lang="en-GB" sz="1900" dirty="0">
              <a:solidFill>
                <a:srgbClr val="000000"/>
              </a:solidFill>
              <a:latin typeface="Times New Roman" panose="02020603050405020304" pitchFamily="18" charset="0"/>
              <a:cs typeface="Times New Roman" panose="02020603050405020304" pitchFamily="18" charset="0"/>
            </a:endParaRPr>
          </a:p>
          <a:p>
            <a:pPr>
              <a:lnSpc>
                <a:spcPct val="95000"/>
              </a:lnSpc>
              <a:spcAft>
                <a:spcPts val="600"/>
              </a:spcAft>
              <a:buSzPct val="125000"/>
            </a:pPr>
            <a:r>
              <a:rPr lang="en-GB" sz="1900" dirty="0">
                <a:solidFill>
                  <a:srgbClr val="000000"/>
                </a:solidFill>
                <a:latin typeface="Times New Roman" panose="02020603050405020304" pitchFamily="18" charset="0"/>
                <a:cs typeface="Times New Roman" panose="02020603050405020304" pitchFamily="18" charset="0"/>
              </a:rPr>
              <a:t>It is more common to have flexi-</a:t>
            </a:r>
            <a:r>
              <a:rPr lang="en-GB" sz="1900" dirty="0" err="1">
                <a:solidFill>
                  <a:srgbClr val="000000"/>
                </a:solidFill>
                <a:latin typeface="Times New Roman" panose="02020603050405020304" pitchFamily="18" charset="0"/>
                <a:cs typeface="Times New Roman" panose="02020603050405020304" pitchFamily="18" charset="0"/>
              </a:rPr>
              <a:t>logframes</a:t>
            </a:r>
            <a:r>
              <a:rPr lang="en-GB" sz="1900" dirty="0">
                <a:solidFill>
                  <a:srgbClr val="000000"/>
                </a:solidFill>
                <a:latin typeface="Times New Roman" panose="02020603050405020304" pitchFamily="18" charset="0"/>
                <a:cs typeface="Times New Roman" panose="02020603050405020304" pitchFamily="18" charset="0"/>
              </a:rPr>
              <a:t> (updated frequently) than frameworks that really reward learning</a:t>
            </a:r>
          </a:p>
          <a:p>
            <a:pPr>
              <a:lnSpc>
                <a:spcPct val="95000"/>
              </a:lnSpc>
              <a:spcAft>
                <a:spcPts val="600"/>
              </a:spcAft>
              <a:buSzPct val="125000"/>
            </a:pPr>
            <a:r>
              <a:rPr lang="en-GB" sz="1900" dirty="0">
                <a:solidFill>
                  <a:srgbClr val="000000"/>
                </a:solidFill>
                <a:latin typeface="Times New Roman" panose="02020603050405020304" pitchFamily="18" charset="0"/>
                <a:cs typeface="Times New Roman" panose="02020603050405020304" pitchFamily="18" charset="0"/>
              </a:rPr>
              <a:t>There is still a perceived hunger for “certainty”, rather than robust systems for dealing with uncertainty, which influences </a:t>
            </a:r>
            <a:r>
              <a:rPr lang="en-GB" sz="1900" i="1" dirty="0">
                <a:solidFill>
                  <a:srgbClr val="000000"/>
                </a:solidFill>
                <a:latin typeface="Times New Roman" panose="02020603050405020304" pitchFamily="18" charset="0"/>
                <a:cs typeface="Times New Roman" panose="02020603050405020304" pitchFamily="18" charset="0"/>
              </a:rPr>
              <a:t>both</a:t>
            </a:r>
            <a:r>
              <a:rPr lang="en-GB" sz="1900" dirty="0">
                <a:solidFill>
                  <a:srgbClr val="000000"/>
                </a:solidFill>
                <a:latin typeface="Times New Roman" panose="02020603050405020304" pitchFamily="18" charset="0"/>
                <a:cs typeface="Times New Roman" panose="02020603050405020304" pitchFamily="18" charset="0"/>
              </a:rPr>
              <a:t> approvals and the decisions made by implementing partners</a:t>
            </a:r>
          </a:p>
        </p:txBody>
      </p:sp>
      <p:pic>
        <p:nvPicPr>
          <p:cNvPr id="5" name="Picture 4"/>
          <p:cNvPicPr>
            <a:picLocks noChangeAspect="1"/>
          </p:cNvPicPr>
          <p:nvPr/>
        </p:nvPicPr>
        <p:blipFill>
          <a:blip r:embed="rId3"/>
          <a:stretch>
            <a:fillRect/>
          </a:stretch>
        </p:blipFill>
        <p:spPr>
          <a:xfrm>
            <a:off x="808156" y="2739389"/>
            <a:ext cx="752632" cy="754599"/>
          </a:xfrm>
          <a:prstGeom prst="rect">
            <a:avLst/>
          </a:prstGeom>
        </p:spPr>
      </p:pic>
      <p:pic>
        <p:nvPicPr>
          <p:cNvPr id="6" name="Picture 5"/>
          <p:cNvPicPr>
            <a:picLocks noChangeAspect="1"/>
          </p:cNvPicPr>
          <p:nvPr/>
        </p:nvPicPr>
        <p:blipFill>
          <a:blip r:embed="rId4"/>
          <a:stretch>
            <a:fillRect/>
          </a:stretch>
        </p:blipFill>
        <p:spPr>
          <a:xfrm>
            <a:off x="794472" y="914879"/>
            <a:ext cx="766316" cy="768257"/>
          </a:xfrm>
          <a:prstGeom prst="rect">
            <a:avLst/>
          </a:prstGeom>
        </p:spPr>
      </p:pic>
    </p:spTree>
    <p:extLst>
      <p:ext uri="{BB962C8B-B14F-4D97-AF65-F5344CB8AC3E}">
        <p14:creationId xmlns:p14="http://schemas.microsoft.com/office/powerpoint/2010/main" val="2559684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53" presetClass="entr" presetSubtype="16"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59" y="441296"/>
            <a:ext cx="6801833" cy="473583"/>
          </a:xfrm>
          <a:prstGeom prst="rect">
            <a:avLst/>
          </a:prstGeom>
          <a:noFill/>
        </p:spPr>
        <p:txBody>
          <a:bodyPr wrap="none" lIns="0" tIns="0" rIns="0" bIns="0" rtlCol="0" anchor="t" anchorCtr="0">
            <a:noAutofit/>
          </a:bodyPr>
          <a:lstStyle/>
          <a:p>
            <a:r>
              <a:rPr lang="en-GB" sz="2100" b="1" dirty="0">
                <a:solidFill>
                  <a:srgbClr val="000000"/>
                </a:solidFill>
                <a:latin typeface="Arial" panose="020B0604020202020204" pitchFamily="34" charset="0"/>
                <a:cs typeface="Arial" panose="020B0604020202020204" pitchFamily="34" charset="0"/>
              </a:rPr>
              <a:t>How to take this further </a:t>
            </a:r>
            <a:endParaRPr lang="en-US" sz="2100" b="1" i="1" dirty="0">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1383323" y="982980"/>
            <a:ext cx="7355742" cy="3512818"/>
          </a:xfrm>
          <a:prstGeom prst="rect">
            <a:avLst/>
          </a:prstGeom>
          <a:noFill/>
        </p:spPr>
        <p:txBody>
          <a:bodyPr wrap="square" lIns="0" tIns="0" rIns="0" bIns="0" rtlCol="0" anchor="t" anchorCtr="0">
            <a:noAutofit/>
          </a:bodyPr>
          <a:lstStyle/>
          <a:p>
            <a:pPr>
              <a:lnSpc>
                <a:spcPct val="95000"/>
              </a:lnSpc>
              <a:spcAft>
                <a:spcPts val="600"/>
              </a:spcAft>
              <a:buSzPct val="125000"/>
            </a:pPr>
            <a:r>
              <a:rPr lang="en-GB" sz="1900" b="1" dirty="0">
                <a:solidFill>
                  <a:srgbClr val="000000"/>
                </a:solidFill>
                <a:latin typeface="Times New Roman" panose="02020603050405020304" pitchFamily="18" charset="0"/>
                <a:cs typeface="Times New Roman" panose="02020603050405020304" pitchFamily="18" charset="0"/>
              </a:rPr>
              <a:t>Adaptiveness needs to be taken to more strategic levels</a:t>
            </a:r>
            <a:r>
              <a:rPr lang="en-GB" sz="1900" dirty="0">
                <a:solidFill>
                  <a:srgbClr val="000000"/>
                </a:solidFill>
                <a:latin typeface="Times New Roman" panose="02020603050405020304" pitchFamily="18" charset="0"/>
                <a:cs typeface="Times New Roman" panose="02020603050405020304" pitchFamily="18" charset="0"/>
              </a:rPr>
              <a:t> </a:t>
            </a:r>
          </a:p>
          <a:p>
            <a:pPr>
              <a:lnSpc>
                <a:spcPct val="95000"/>
              </a:lnSpc>
              <a:spcAft>
                <a:spcPts val="600"/>
              </a:spcAft>
              <a:buSzPct val="125000"/>
            </a:pPr>
            <a:r>
              <a:rPr lang="en-GB" sz="1900" dirty="0">
                <a:solidFill>
                  <a:srgbClr val="000000"/>
                </a:solidFill>
                <a:latin typeface="Times New Roman" panose="02020603050405020304" pitchFamily="18" charset="0"/>
                <a:cs typeface="Times New Roman" panose="02020603050405020304" pitchFamily="18" charset="0"/>
              </a:rPr>
              <a:t>There is too much focus on the individual programme, rather than integrating this within portfolios, country strategies and so on</a:t>
            </a:r>
          </a:p>
          <a:p>
            <a:pPr>
              <a:lnSpc>
                <a:spcPct val="95000"/>
              </a:lnSpc>
              <a:spcAft>
                <a:spcPts val="600"/>
              </a:spcAft>
              <a:buSzPct val="125000"/>
            </a:pPr>
            <a:r>
              <a:rPr lang="en-GB" sz="1900" b="1" dirty="0">
                <a:solidFill>
                  <a:srgbClr val="000000"/>
                </a:solidFill>
                <a:latin typeface="Times New Roman" panose="02020603050405020304" pitchFamily="18" charset="0"/>
                <a:cs typeface="Times New Roman" panose="02020603050405020304" pitchFamily="18" charset="0"/>
              </a:rPr>
              <a:t>Local leadership of problem solving remains the biggest challenge</a:t>
            </a:r>
            <a:r>
              <a:rPr lang="en-GB" sz="1900" dirty="0">
                <a:solidFill>
                  <a:srgbClr val="000000"/>
                </a:solidFill>
                <a:latin typeface="Times New Roman" panose="02020603050405020304" pitchFamily="18" charset="0"/>
                <a:cs typeface="Times New Roman" panose="02020603050405020304" pitchFamily="18" charset="0"/>
              </a:rPr>
              <a:t> </a:t>
            </a:r>
          </a:p>
          <a:p>
            <a:pPr>
              <a:lnSpc>
                <a:spcPct val="95000"/>
              </a:lnSpc>
              <a:spcAft>
                <a:spcPts val="600"/>
              </a:spcAft>
              <a:buSzPct val="125000"/>
            </a:pPr>
            <a:r>
              <a:rPr lang="en-GB" sz="1900" dirty="0">
                <a:solidFill>
                  <a:srgbClr val="000000"/>
                </a:solidFill>
                <a:latin typeface="Times New Roman" panose="02020603050405020304" pitchFamily="18" charset="0"/>
                <a:cs typeface="Times New Roman" panose="02020603050405020304" pitchFamily="18" charset="0"/>
              </a:rPr>
              <a:t>There are some good models of “arm’s length” funding but much more to do to show commitment to locally-led problem solving</a:t>
            </a:r>
          </a:p>
          <a:p>
            <a:pPr>
              <a:lnSpc>
                <a:spcPct val="95000"/>
              </a:lnSpc>
              <a:spcAft>
                <a:spcPts val="600"/>
              </a:spcAft>
              <a:buSzPct val="125000"/>
            </a:pPr>
            <a:r>
              <a:rPr lang="en-GB" sz="1900" b="1" dirty="0">
                <a:solidFill>
                  <a:srgbClr val="000000"/>
                </a:solidFill>
                <a:latin typeface="Times New Roman" panose="02020603050405020304" pitchFamily="18" charset="0"/>
                <a:cs typeface="Times New Roman" panose="02020603050405020304" pitchFamily="18" charset="0"/>
              </a:rPr>
              <a:t>Embedding this requires political leadership and further changes in management styles and organisational culture</a:t>
            </a:r>
          </a:p>
          <a:p>
            <a:pPr>
              <a:lnSpc>
                <a:spcPct val="95000"/>
              </a:lnSpc>
              <a:spcAft>
                <a:spcPts val="600"/>
              </a:spcAft>
              <a:buSzPct val="125000"/>
            </a:pPr>
            <a:r>
              <a:rPr lang="en-GB" sz="1900" dirty="0">
                <a:solidFill>
                  <a:srgbClr val="000000"/>
                </a:solidFill>
                <a:latin typeface="Times New Roman" panose="02020603050405020304" pitchFamily="18" charset="0"/>
                <a:cs typeface="Times New Roman" panose="02020603050405020304" pitchFamily="18" charset="0"/>
              </a:rPr>
              <a:t>Lessons can be drawn from private sector innovations for how to create the right conditions for adaptation – including maintaining ‘leadership vision’, incentivising learning and innovation, building trust</a:t>
            </a:r>
          </a:p>
        </p:txBody>
      </p:sp>
      <p:pic>
        <p:nvPicPr>
          <p:cNvPr id="4" name="Picture 3"/>
          <p:cNvPicPr>
            <a:picLocks noChangeAspect="1"/>
          </p:cNvPicPr>
          <p:nvPr/>
        </p:nvPicPr>
        <p:blipFill>
          <a:blip r:embed="rId3"/>
          <a:stretch>
            <a:fillRect/>
          </a:stretch>
        </p:blipFill>
        <p:spPr>
          <a:xfrm>
            <a:off x="441259" y="982980"/>
            <a:ext cx="766316" cy="781915"/>
          </a:xfrm>
          <a:prstGeom prst="rect">
            <a:avLst/>
          </a:prstGeom>
        </p:spPr>
      </p:pic>
      <p:pic>
        <p:nvPicPr>
          <p:cNvPr id="5" name="Picture 4"/>
          <p:cNvPicPr>
            <a:picLocks noChangeAspect="1"/>
          </p:cNvPicPr>
          <p:nvPr/>
        </p:nvPicPr>
        <p:blipFill>
          <a:blip r:embed="rId4"/>
          <a:stretch>
            <a:fillRect/>
          </a:stretch>
        </p:blipFill>
        <p:spPr>
          <a:xfrm>
            <a:off x="386522" y="2936564"/>
            <a:ext cx="821053" cy="737526"/>
          </a:xfrm>
          <a:prstGeom prst="rect">
            <a:avLst/>
          </a:prstGeom>
        </p:spPr>
      </p:pic>
      <p:pic>
        <p:nvPicPr>
          <p:cNvPr id="6" name="Picture 5"/>
          <p:cNvPicPr>
            <a:picLocks noChangeAspect="1"/>
          </p:cNvPicPr>
          <p:nvPr/>
        </p:nvPicPr>
        <p:blipFill>
          <a:blip r:embed="rId5"/>
          <a:stretch>
            <a:fillRect/>
          </a:stretch>
        </p:blipFill>
        <p:spPr>
          <a:xfrm>
            <a:off x="413890" y="1929136"/>
            <a:ext cx="821053" cy="730697"/>
          </a:xfrm>
          <a:prstGeom prst="rect">
            <a:avLst/>
          </a:prstGeom>
        </p:spPr>
      </p:pic>
    </p:spTree>
    <p:extLst>
      <p:ext uri="{BB962C8B-B14F-4D97-AF65-F5344CB8AC3E}">
        <p14:creationId xmlns:p14="http://schemas.microsoft.com/office/powerpoint/2010/main" val="338126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53" presetClass="entr" presetSubtype="16"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244" y="434184"/>
            <a:ext cx="8737910" cy="506594"/>
          </a:xfrm>
          <a:prstGeom prst="rect">
            <a:avLst/>
          </a:prstGeom>
          <a:noFill/>
        </p:spPr>
        <p:txBody>
          <a:bodyPr wrap="none" lIns="0" tIns="0" rIns="0" bIns="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chemeClr val="accent4">
                    <a:lumMod val="50000"/>
                  </a:schemeClr>
                </a:solidFill>
                <a:effectLst/>
                <a:uLnTx/>
                <a:uFillTx/>
                <a:latin typeface="Arial"/>
                <a:ea typeface="+mn-ea"/>
                <a:cs typeface="Arial"/>
              </a:rPr>
              <a:t>Why we need adaptive management: COVID-19</a:t>
            </a:r>
          </a:p>
        </p:txBody>
      </p:sp>
      <p:sp>
        <p:nvSpPr>
          <p:cNvPr id="3" name="TextBox 2"/>
          <p:cNvSpPr txBox="1"/>
          <p:nvPr/>
        </p:nvSpPr>
        <p:spPr>
          <a:xfrm>
            <a:off x="441259" y="1151671"/>
            <a:ext cx="8297806" cy="2970664"/>
          </a:xfrm>
          <a:prstGeom prst="rect">
            <a:avLst/>
          </a:prstGeom>
          <a:noFill/>
        </p:spPr>
        <p:txBody>
          <a:bodyPr wrap="square" lIns="0" tIns="0" rIns="0" bIns="0" rtlCol="0" anchor="t" anchorCtr="0">
            <a:noAutofit/>
          </a:bodyPr>
          <a:lstStyle/>
          <a:p>
            <a:pPr marL="742950" marR="0" lvl="1" indent="-285750" algn="l" defTabSz="457200" rtl="0" eaLnBrk="1" fontAlgn="auto" latinLnBrk="0" hangingPunct="1">
              <a:lnSpc>
                <a:spcPct val="15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srgbClr val="595959"/>
                </a:solidFill>
                <a:effectLst/>
                <a:uLnTx/>
                <a:uFillTx/>
                <a:latin typeface="Times New Roman"/>
                <a:ea typeface="+mn-ea"/>
                <a:cs typeface="Times New Roman"/>
              </a:rPr>
              <a:t>Unprecedented impacts of current pandemic</a:t>
            </a:r>
          </a:p>
          <a:p>
            <a:pPr marL="742950" marR="0" lvl="1" indent="-285750" algn="l" defTabSz="457200" rtl="0" eaLnBrk="1" fontAlgn="auto" latinLnBrk="0" hangingPunct="1">
              <a:lnSpc>
                <a:spcPct val="15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srgbClr val="595959"/>
                </a:solidFill>
                <a:effectLst/>
                <a:uLnTx/>
                <a:uFillTx/>
                <a:latin typeface="Times New Roman"/>
                <a:ea typeface="+mn-ea"/>
                <a:cs typeface="Times New Roman"/>
              </a:rPr>
              <a:t>Shines spotlight on role of science and data in guiding decision making</a:t>
            </a:r>
          </a:p>
          <a:p>
            <a:pPr marL="742950" marR="0" lvl="1" indent="-285750" algn="l" defTabSz="457200" rtl="0" eaLnBrk="1" fontAlgn="auto" latinLnBrk="0" hangingPunct="1">
              <a:lnSpc>
                <a:spcPct val="150000"/>
              </a:lnSpc>
              <a:spcBef>
                <a:spcPts val="0"/>
              </a:spcBef>
              <a:spcAft>
                <a:spcPts val="0"/>
              </a:spcAft>
              <a:buClrTx/>
              <a:buSzTx/>
              <a:buFont typeface="Arial"/>
              <a:buChar char="•"/>
              <a:tabLst/>
              <a:defRPr/>
            </a:pPr>
            <a:r>
              <a:rPr lang="en-GB" sz="2000" dirty="0">
                <a:solidFill>
                  <a:srgbClr val="595959"/>
                </a:solidFill>
                <a:latin typeface="Times New Roman"/>
                <a:cs typeface="Times New Roman"/>
              </a:rPr>
              <a:t>Requires effective collective decision-making: interpret and use the best available emerging evidence and shifting scientific understanding, in ways that help to navigate considerable uncertainties</a:t>
            </a:r>
          </a:p>
          <a:p>
            <a:pPr marL="742950" marR="0" lvl="1" indent="-285750" algn="l" defTabSz="457200" rtl="0" eaLnBrk="1" fontAlgn="auto" latinLnBrk="0" hangingPunct="1">
              <a:lnSpc>
                <a:spcPct val="15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srgbClr val="595959"/>
                </a:solidFill>
                <a:effectLst/>
                <a:uLnTx/>
                <a:uFillTx/>
                <a:latin typeface="Times New Roman"/>
                <a:ea typeface="+mn-ea"/>
                <a:cs typeface="Times New Roman"/>
              </a:rPr>
              <a:t>Many countries now in phase of </a:t>
            </a:r>
            <a:r>
              <a:rPr kumimoji="0" lang="en-GB" sz="2000" b="0" i="0" u="none" strike="noStrike" kern="1200" cap="none" spc="0" normalizeH="0" baseline="0" noProof="0" dirty="0" err="1">
                <a:ln>
                  <a:noFill/>
                </a:ln>
                <a:solidFill>
                  <a:srgbClr val="595959"/>
                </a:solidFill>
                <a:effectLst/>
                <a:uLnTx/>
                <a:uFillTx/>
                <a:latin typeface="Times New Roman"/>
                <a:ea typeface="+mn-ea"/>
                <a:cs typeface="Times New Roman"/>
              </a:rPr>
              <a:t>needin</a:t>
            </a:r>
            <a:r>
              <a:rPr lang="en-GB" sz="2000" dirty="0">
                <a:solidFill>
                  <a:srgbClr val="595959"/>
                </a:solidFill>
                <a:latin typeface="Times New Roman"/>
                <a:cs typeface="Times New Roman"/>
              </a:rPr>
              <a:t>g to ‘adaptively trigger’ local responses</a:t>
            </a:r>
            <a:endParaRPr kumimoji="0" lang="en-GB" sz="2000" b="0" i="0" u="none" strike="noStrike" kern="1200" cap="none" spc="0" normalizeH="0" baseline="0" noProof="0" dirty="0">
              <a:ln>
                <a:noFill/>
              </a:ln>
              <a:solidFill>
                <a:srgbClr val="595959"/>
              </a:solidFill>
              <a:effectLst/>
              <a:uLnTx/>
              <a:uFillTx/>
              <a:latin typeface="Times New Roman"/>
              <a:ea typeface="+mn-ea"/>
              <a:cs typeface="Times New Roman"/>
            </a:endParaRPr>
          </a:p>
        </p:txBody>
      </p:sp>
    </p:spTree>
    <p:extLst>
      <p:ext uri="{BB962C8B-B14F-4D97-AF65-F5344CB8AC3E}">
        <p14:creationId xmlns:p14="http://schemas.microsoft.com/office/powerpoint/2010/main" val="126230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59" y="441296"/>
            <a:ext cx="6801833" cy="473583"/>
          </a:xfrm>
          <a:prstGeom prst="rect">
            <a:avLst/>
          </a:prstGeom>
          <a:noFill/>
        </p:spPr>
        <p:txBody>
          <a:bodyPr wrap="none" lIns="0" tIns="0" rIns="0" bIns="0" rtlCol="0" anchor="t" anchorCtr="0">
            <a:noAutofit/>
          </a:bodyPr>
          <a:lstStyle/>
          <a:p>
            <a:r>
              <a:rPr lang="en-US" sz="2100" b="1" dirty="0">
                <a:solidFill>
                  <a:schemeClr val="accent4">
                    <a:lumMod val="50000"/>
                  </a:schemeClr>
                </a:solidFill>
                <a:latin typeface="Arial" panose="020B0604020202020204" pitchFamily="34" charset="0"/>
                <a:cs typeface="Arial" panose="020B0604020202020204" pitchFamily="34" charset="0"/>
              </a:rPr>
              <a:t>We know what doesn’t work</a:t>
            </a:r>
            <a:endParaRPr lang="en-US" sz="2100" b="1" i="1" dirty="0">
              <a:solidFill>
                <a:schemeClr val="accent4">
                  <a:lumMod val="50000"/>
                </a:schemeClr>
              </a:solidFill>
              <a:latin typeface="Arial" panose="020B0604020202020204" pitchFamily="34" charset="0"/>
              <a:cs typeface="Arial" panose="020B0604020202020204" pitchFamily="34" charset="0"/>
            </a:endParaRPr>
          </a:p>
        </p:txBody>
      </p:sp>
      <p:pic>
        <p:nvPicPr>
          <p:cNvPr id="1030" name="Picture 6" descr="https://d30y9cdsu7xlg0.cloudfront.net/png/847967-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86" y="914879"/>
            <a:ext cx="970266" cy="9702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30y9cdsu7xlg0.cloudfront.net/png/855659-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860" y="3352825"/>
            <a:ext cx="865449" cy="86544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d30y9cdsu7xlg0.cloudfront.net/png/44291-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86" y="2238669"/>
            <a:ext cx="760631" cy="7606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d30y9cdsu7xlg0.cloudfront.net/png/615946-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717" y="2913383"/>
            <a:ext cx="867194" cy="8671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d30y9cdsu7xlg0.cloudfront.net/png/593645-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438" y="1296506"/>
            <a:ext cx="942163" cy="942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19940" y="1281515"/>
            <a:ext cx="2217149" cy="738664"/>
          </a:xfrm>
          <a:prstGeom prst="rect">
            <a:avLst/>
          </a:prstGeom>
          <a:noFill/>
        </p:spPr>
        <p:txBody>
          <a:bodyPr wrap="square" rtlCol="0">
            <a:spAutoFit/>
          </a:bodyPr>
          <a:lstStyle/>
          <a:p>
            <a:r>
              <a:rPr lang="en-US" sz="2100" dirty="0">
                <a:solidFill>
                  <a:schemeClr val="accent4">
                    <a:lumMod val="50000"/>
                  </a:schemeClr>
                </a:solidFill>
                <a:latin typeface="Times New Roman" panose="02020603050405020304" pitchFamily="18" charset="0"/>
                <a:cs typeface="Times New Roman" panose="02020603050405020304" pitchFamily="18" charset="0"/>
              </a:rPr>
              <a:t>Assuming certainty</a:t>
            </a:r>
          </a:p>
        </p:txBody>
      </p:sp>
      <p:sp>
        <p:nvSpPr>
          <p:cNvPr id="21" name="TextBox 20"/>
          <p:cNvSpPr txBox="1"/>
          <p:nvPr/>
        </p:nvSpPr>
        <p:spPr>
          <a:xfrm>
            <a:off x="2219939" y="2411235"/>
            <a:ext cx="2217149" cy="738664"/>
          </a:xfrm>
          <a:prstGeom prst="rect">
            <a:avLst/>
          </a:prstGeom>
          <a:noFill/>
        </p:spPr>
        <p:txBody>
          <a:bodyPr wrap="square" rtlCol="0">
            <a:spAutoFit/>
          </a:bodyPr>
          <a:lstStyle/>
          <a:p>
            <a:r>
              <a:rPr lang="en-US" sz="2100" dirty="0">
                <a:solidFill>
                  <a:schemeClr val="accent4">
                    <a:lumMod val="50000"/>
                  </a:schemeClr>
                </a:solidFill>
                <a:latin typeface="Times New Roman" panose="02020603050405020304" pitchFamily="18" charset="0"/>
                <a:cs typeface="Times New Roman" panose="02020603050405020304" pitchFamily="18" charset="0"/>
              </a:rPr>
              <a:t>Following one big plan</a:t>
            </a:r>
          </a:p>
        </p:txBody>
      </p:sp>
      <p:sp>
        <p:nvSpPr>
          <p:cNvPr id="22" name="TextBox 21"/>
          <p:cNvSpPr txBox="1"/>
          <p:nvPr/>
        </p:nvSpPr>
        <p:spPr>
          <a:xfrm>
            <a:off x="2219938" y="3540955"/>
            <a:ext cx="2217149" cy="738664"/>
          </a:xfrm>
          <a:prstGeom prst="rect">
            <a:avLst/>
          </a:prstGeom>
          <a:noFill/>
        </p:spPr>
        <p:txBody>
          <a:bodyPr wrap="square" rtlCol="0">
            <a:spAutoFit/>
          </a:bodyPr>
          <a:lstStyle/>
          <a:p>
            <a:r>
              <a:rPr lang="en-US" sz="2100" dirty="0">
                <a:solidFill>
                  <a:schemeClr val="accent4">
                    <a:lumMod val="50000"/>
                  </a:schemeClr>
                </a:solidFill>
                <a:latin typeface="Times New Roman" panose="02020603050405020304" pitchFamily="18" charset="0"/>
                <a:cs typeface="Times New Roman" panose="02020603050405020304" pitchFamily="18" charset="0"/>
              </a:rPr>
              <a:t>Rigid adherence to fixed targets</a:t>
            </a:r>
          </a:p>
        </p:txBody>
      </p:sp>
      <p:sp>
        <p:nvSpPr>
          <p:cNvPr id="23" name="TextBox 22"/>
          <p:cNvSpPr txBox="1"/>
          <p:nvPr/>
        </p:nvSpPr>
        <p:spPr>
          <a:xfrm>
            <a:off x="6379950" y="1499836"/>
            <a:ext cx="2217149" cy="738664"/>
          </a:xfrm>
          <a:prstGeom prst="rect">
            <a:avLst/>
          </a:prstGeom>
          <a:noFill/>
        </p:spPr>
        <p:txBody>
          <a:bodyPr wrap="square" rtlCol="0">
            <a:spAutoFit/>
          </a:bodyPr>
          <a:lstStyle/>
          <a:p>
            <a:r>
              <a:rPr lang="en-US" sz="2100" dirty="0">
                <a:solidFill>
                  <a:schemeClr val="accent4">
                    <a:lumMod val="50000"/>
                  </a:schemeClr>
                </a:solidFill>
                <a:latin typeface="Times New Roman" panose="02020603050405020304" pitchFamily="18" charset="0"/>
                <a:cs typeface="Times New Roman" panose="02020603050405020304" pitchFamily="18" charset="0"/>
              </a:rPr>
              <a:t>Technocratic solutions</a:t>
            </a:r>
          </a:p>
        </p:txBody>
      </p:sp>
      <p:sp>
        <p:nvSpPr>
          <p:cNvPr id="24" name="TextBox 23"/>
          <p:cNvSpPr txBox="1"/>
          <p:nvPr/>
        </p:nvSpPr>
        <p:spPr>
          <a:xfrm>
            <a:off x="6134517" y="3145076"/>
            <a:ext cx="2334926" cy="415498"/>
          </a:xfrm>
          <a:prstGeom prst="rect">
            <a:avLst/>
          </a:prstGeom>
          <a:noFill/>
        </p:spPr>
        <p:txBody>
          <a:bodyPr wrap="square" rtlCol="0">
            <a:spAutoFit/>
          </a:bodyPr>
          <a:lstStyle/>
          <a:p>
            <a:r>
              <a:rPr lang="en-US" sz="2100" dirty="0">
                <a:solidFill>
                  <a:schemeClr val="accent4">
                    <a:lumMod val="50000"/>
                  </a:schemeClr>
                </a:solidFill>
                <a:latin typeface="Times New Roman" panose="02020603050405020304" pitchFamily="18" charset="0"/>
                <a:cs typeface="Times New Roman" panose="02020603050405020304" pitchFamily="18" charset="0"/>
              </a:rPr>
              <a:t>Elitist &amp; top-down</a:t>
            </a:r>
          </a:p>
        </p:txBody>
      </p:sp>
    </p:spTree>
    <p:extLst>
      <p:ext uri="{BB962C8B-B14F-4D97-AF65-F5344CB8AC3E}">
        <p14:creationId xmlns:p14="http://schemas.microsoft.com/office/powerpoint/2010/main" val="37876717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1BEA0B-90F5-4E2E-8690-245291C2DBEC}"/>
              </a:ext>
            </a:extLst>
          </p:cNvPr>
          <p:cNvPicPr>
            <a:picLocks noChangeAspect="1"/>
          </p:cNvPicPr>
          <p:nvPr/>
        </p:nvPicPr>
        <p:blipFill>
          <a:blip r:embed="rId3"/>
          <a:stretch>
            <a:fillRect/>
          </a:stretch>
        </p:blipFill>
        <p:spPr>
          <a:xfrm>
            <a:off x="4989962" y="115910"/>
            <a:ext cx="3993186" cy="4896588"/>
          </a:xfrm>
          <a:prstGeom prst="rect">
            <a:avLst/>
          </a:prstGeom>
        </p:spPr>
      </p:pic>
      <p:sp>
        <p:nvSpPr>
          <p:cNvPr id="3" name="TextBox 2">
            <a:extLst>
              <a:ext uri="{FF2B5EF4-FFF2-40B4-BE49-F238E27FC236}">
                <a16:creationId xmlns:a16="http://schemas.microsoft.com/office/drawing/2014/main" id="{BA29F853-74FC-4FDB-8618-E9E0B03DEDE1}"/>
              </a:ext>
            </a:extLst>
          </p:cNvPr>
          <p:cNvSpPr txBox="1"/>
          <p:nvPr/>
        </p:nvSpPr>
        <p:spPr>
          <a:xfrm>
            <a:off x="514623" y="243913"/>
            <a:ext cx="4224270" cy="3924151"/>
          </a:xfrm>
          <a:prstGeom prst="rect">
            <a:avLst/>
          </a:prstGeom>
          <a:noFill/>
        </p:spPr>
        <p:txBody>
          <a:bodyPr wrap="square" rtlCol="0">
            <a:spAutoFit/>
          </a:bodyPr>
          <a:lstStyle/>
          <a:p>
            <a:r>
              <a:rPr lang="en-US" sz="2100" b="1" dirty="0">
                <a:solidFill>
                  <a:schemeClr val="accent4">
                    <a:lumMod val="50000"/>
                  </a:schemeClr>
                </a:solidFill>
                <a:latin typeface="Arial" panose="020B0604020202020204" pitchFamily="34" charset="0"/>
                <a:cs typeface="Arial" panose="020B0604020202020204" pitchFamily="34" charset="0"/>
              </a:rPr>
              <a:t>So what else can be done?</a:t>
            </a:r>
            <a:endParaRPr lang="en-US" sz="2100" i="1" dirty="0">
              <a:solidFill>
                <a:schemeClr val="accent4">
                  <a:lumMod val="50000"/>
                </a:schemeClr>
              </a:solidFill>
              <a:latin typeface="Arial" panose="020B0604020202020204" pitchFamily="34" charset="0"/>
              <a:cs typeface="Arial" panose="020B0604020202020204" pitchFamily="34" charset="0"/>
            </a:endParaRPr>
          </a:p>
          <a:p>
            <a:endParaRPr lang="en-US" sz="2100" dirty="0">
              <a:solidFill>
                <a:schemeClr val="accent4">
                  <a:lumMod val="50000"/>
                </a:schemeClr>
              </a:solidFill>
              <a:latin typeface="Arial" panose="020B0604020202020204" pitchFamily="34" charset="0"/>
              <a:cs typeface="Arial" panose="020B0604020202020204" pitchFamily="34" charset="0"/>
            </a:endParaRPr>
          </a:p>
          <a:p>
            <a:r>
              <a:rPr lang="en-US" sz="2100" u="sng" dirty="0">
                <a:solidFill>
                  <a:schemeClr val="accent4">
                    <a:lumMod val="50000"/>
                  </a:schemeClr>
                </a:solidFill>
                <a:latin typeface="Times New Roman" panose="02020603050405020304" pitchFamily="18" charset="0"/>
                <a:cs typeface="Times New Roman" panose="02020603050405020304" pitchFamily="18" charset="0"/>
              </a:rPr>
              <a:t>Three key ingredients</a:t>
            </a:r>
            <a:r>
              <a:rPr lang="en-US" sz="2100" dirty="0">
                <a:solidFill>
                  <a:schemeClr val="accent4">
                    <a:lumMod val="50000"/>
                  </a:schemeClr>
                </a:solidFill>
                <a:latin typeface="Times New Roman" panose="02020603050405020304" pitchFamily="18" charset="0"/>
                <a:cs typeface="Times New Roman" panose="02020603050405020304" pitchFamily="18" charset="0"/>
              </a:rPr>
              <a:t>:</a:t>
            </a:r>
          </a:p>
          <a:p>
            <a:endParaRPr lang="en-US" sz="2100" dirty="0">
              <a:solidFill>
                <a:schemeClr val="accent4">
                  <a:lumMod val="50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dirty="0">
                <a:solidFill>
                  <a:schemeClr val="accent4">
                    <a:lumMod val="50000"/>
                  </a:schemeClr>
                </a:solidFill>
                <a:latin typeface="Times New Roman" panose="02020603050405020304" pitchFamily="18" charset="0"/>
                <a:cs typeface="Times New Roman" panose="02020603050405020304" pitchFamily="18" charset="0"/>
              </a:rPr>
              <a:t>Problem driven, politically smart</a:t>
            </a:r>
          </a:p>
          <a:p>
            <a:endParaRPr lang="en-US" sz="2100" dirty="0">
              <a:solidFill>
                <a:schemeClr val="accent4">
                  <a:lumMod val="50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dirty="0">
                <a:solidFill>
                  <a:schemeClr val="accent4">
                    <a:lumMod val="50000"/>
                  </a:schemeClr>
                </a:solidFill>
                <a:latin typeface="Times New Roman" panose="02020603050405020304" pitchFamily="18" charset="0"/>
                <a:cs typeface="Times New Roman" panose="02020603050405020304" pitchFamily="18" charset="0"/>
              </a:rPr>
              <a:t>Agile, adaptive, entrepreneurial</a:t>
            </a:r>
          </a:p>
          <a:p>
            <a:endParaRPr lang="en-US" sz="2100" dirty="0">
              <a:solidFill>
                <a:schemeClr val="accent4">
                  <a:lumMod val="50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dirty="0">
                <a:solidFill>
                  <a:schemeClr val="accent4">
                    <a:lumMod val="50000"/>
                  </a:schemeClr>
                </a:solidFill>
                <a:latin typeface="Times New Roman" panose="02020603050405020304" pitchFamily="18" charset="0"/>
                <a:cs typeface="Times New Roman" panose="02020603050405020304" pitchFamily="18" charset="0"/>
              </a:rPr>
              <a:t>Locally led</a:t>
            </a:r>
          </a:p>
          <a:p>
            <a:pPr marL="342900" indent="-342900">
              <a:buFont typeface="Arial" panose="020B0604020202020204" pitchFamily="34" charset="0"/>
              <a:buChar char="•"/>
            </a:pPr>
            <a:endParaRPr lang="en-US" sz="2100" dirty="0">
              <a:solidFill>
                <a:schemeClr val="accent4">
                  <a:lumMod val="50000"/>
                </a:schemeClr>
              </a:solidFill>
              <a:latin typeface="Times New Roman" panose="02020603050405020304" pitchFamily="18" charset="0"/>
              <a:cs typeface="Times New Roman" panose="02020603050405020304" pitchFamily="18" charset="0"/>
            </a:endParaRPr>
          </a:p>
          <a:p>
            <a:r>
              <a:rPr lang="en-US" dirty="0">
                <a:solidFill>
                  <a:schemeClr val="accent4">
                    <a:lumMod val="50000"/>
                  </a:schemeClr>
                </a:solidFill>
                <a:latin typeface="Times New Roman" panose="02020603050405020304" pitchFamily="18" charset="0"/>
                <a:cs typeface="Times New Roman" panose="02020603050405020304" pitchFamily="18" charset="0"/>
                <a:hlinkClick r:id="rId4"/>
              </a:rPr>
              <a:t>www.doingdevelopmentdifferently.com</a:t>
            </a:r>
            <a:endParaRPr lang="en-US" dirty="0">
              <a:solidFill>
                <a:schemeClr val="accent4">
                  <a:lumMod val="50000"/>
                </a:schemeClr>
              </a:solidFill>
              <a:latin typeface="Times New Roman" panose="02020603050405020304" pitchFamily="18" charset="0"/>
              <a:cs typeface="Times New Roman" panose="02020603050405020304" pitchFamily="18" charset="0"/>
            </a:endParaRPr>
          </a:p>
          <a:p>
            <a:endParaRPr lang="en-GB" sz="2100" dirty="0">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7955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244" y="434184"/>
            <a:ext cx="8737910" cy="506594"/>
          </a:xfrm>
          <a:prstGeom prst="rect">
            <a:avLst/>
          </a:prstGeom>
          <a:noFill/>
        </p:spPr>
        <p:txBody>
          <a:bodyPr wrap="none" lIns="0" tIns="0" rIns="0" bIns="0" rtlCol="0" anchor="t" anchorCtr="0">
            <a:noAutofit/>
          </a:bodyPr>
          <a:lstStyle/>
          <a:p>
            <a:r>
              <a:rPr lang="en-GB" sz="2100" b="1" dirty="0">
                <a:solidFill>
                  <a:srgbClr val="51545D"/>
                </a:solidFill>
                <a:latin typeface="Arial"/>
                <a:cs typeface="Arial"/>
              </a:rPr>
              <a:t>An example: Doing things differently in the Philippines</a:t>
            </a:r>
          </a:p>
          <a:p>
            <a:endParaRPr lang="en-US" sz="2100" i="1" dirty="0">
              <a:solidFill>
                <a:srgbClr val="51545D"/>
              </a:solidFill>
              <a:latin typeface="Times New Roman"/>
              <a:cs typeface="Times New Roman"/>
            </a:endParaRPr>
          </a:p>
        </p:txBody>
      </p:sp>
      <p:sp>
        <p:nvSpPr>
          <p:cNvPr id="3" name="TextBox 2"/>
          <p:cNvSpPr txBox="1"/>
          <p:nvPr/>
        </p:nvSpPr>
        <p:spPr>
          <a:xfrm>
            <a:off x="441259" y="789709"/>
            <a:ext cx="8297806" cy="3332626"/>
          </a:xfrm>
          <a:prstGeom prst="rect">
            <a:avLst/>
          </a:prstGeom>
          <a:noFill/>
        </p:spPr>
        <p:txBody>
          <a:bodyPr wrap="square" lIns="0" tIns="0" rIns="0" bIns="0" rtlCol="0" anchor="t" anchorCtr="0">
            <a:noAutofit/>
          </a:bodyPr>
          <a:lstStyle/>
          <a:p>
            <a:pPr lvl="1">
              <a:lnSpc>
                <a:spcPct val="150000"/>
              </a:lnSpc>
            </a:pPr>
            <a:endParaRPr lang="en-GB" sz="1400" dirty="0">
              <a:solidFill>
                <a:srgbClr val="595959"/>
              </a:solidFill>
              <a:latin typeface="Times New Roman"/>
              <a:cs typeface="Times New Roman"/>
            </a:endParaRPr>
          </a:p>
        </p:txBody>
      </p:sp>
      <p:graphicFrame>
        <p:nvGraphicFramePr>
          <p:cNvPr id="4" name="Content Placeholder 5">
            <a:extLst>
              <a:ext uri="{FF2B5EF4-FFF2-40B4-BE49-F238E27FC236}">
                <a16:creationId xmlns:a16="http://schemas.microsoft.com/office/drawing/2014/main" id="{FC7FA97F-D984-4D5B-92B2-7D6B69C14F86}"/>
              </a:ext>
            </a:extLst>
          </p:cNvPr>
          <p:cNvGraphicFramePr>
            <a:graphicFrameLocks/>
          </p:cNvGraphicFramePr>
          <p:nvPr/>
        </p:nvGraphicFramePr>
        <p:xfrm>
          <a:off x="467916" y="951571"/>
          <a:ext cx="4698150" cy="3643052"/>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E9AEF397-9428-4AC6-8EC0-95E3F526BA21}"/>
              </a:ext>
            </a:extLst>
          </p:cNvPr>
          <p:cNvSpPr txBox="1">
            <a:spLocks/>
          </p:cNvSpPr>
          <p:nvPr/>
        </p:nvSpPr>
        <p:spPr>
          <a:xfrm>
            <a:off x="5004048" y="1115367"/>
            <a:ext cx="3564396" cy="3184575"/>
          </a:xfrm>
          <a:prstGeom prst="rect">
            <a:avLst/>
          </a:prstGeom>
        </p:spPr>
        <p:txBody>
          <a:bodyPr vert="horz" lIns="68580" tIns="34290" rIns="68580" bIns="34290" rtlCol="0">
            <a:normAutofit fontScale="92500" lnSpcReduction="20000"/>
          </a:bodyPr>
          <a:lstStyle>
            <a:lvl1pPr marL="342900" indent="-342900" algn="l" defTabSz="914400" rtl="0" eaLnBrk="1" latinLnBrk="0" hangingPunct="1">
              <a:spcBef>
                <a:spcPct val="20000"/>
              </a:spcBef>
              <a:buClr>
                <a:schemeClr val="accent1"/>
              </a:buClr>
              <a:buFont typeface="Arial" pitchFamily="34" charset="0"/>
              <a:buChar char="•"/>
              <a:tabLst>
                <a:tab pos="987425" algn="l"/>
              </a:tabLst>
              <a:defRPr sz="2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Clr>
                <a:srgbClr val="004F47"/>
              </a:buClr>
              <a:buNone/>
              <a:tabLst>
                <a:tab pos="740569" algn="l"/>
              </a:tabLst>
            </a:pPr>
            <a:r>
              <a:rPr lang="en-GB" sz="1650" dirty="0">
                <a:solidFill>
                  <a:prstClr val="black"/>
                </a:solidFill>
                <a:latin typeface="Times New Roman" panose="02020603050405020304" pitchFamily="18" charset="0"/>
                <a:cs typeface="Times New Roman" panose="02020603050405020304" pitchFamily="18" charset="0"/>
              </a:rPr>
              <a:t>The Asia Foundation (USAID funding)</a:t>
            </a:r>
          </a:p>
          <a:p>
            <a:pPr marL="0" indent="0" defTabSz="685800">
              <a:buClr>
                <a:srgbClr val="004F47"/>
              </a:buClr>
              <a:buNone/>
              <a:tabLst>
                <a:tab pos="740569" algn="l"/>
              </a:tabLst>
            </a:pPr>
            <a:endParaRPr lang="en-GB" sz="1650" dirty="0">
              <a:solidFill>
                <a:prstClr val="black"/>
              </a:solidFill>
              <a:latin typeface="Times New Roman" panose="02020603050405020304" pitchFamily="18" charset="0"/>
              <a:cs typeface="Times New Roman" panose="02020603050405020304" pitchFamily="18" charset="0"/>
            </a:endParaRPr>
          </a:p>
          <a:p>
            <a:pPr marL="257175" indent="-257175" defTabSz="685800">
              <a:buClr>
                <a:srgbClr val="004F47"/>
              </a:buClr>
              <a:tabLst>
                <a:tab pos="740569" algn="l"/>
              </a:tabLst>
            </a:pPr>
            <a:r>
              <a:rPr lang="en-GB" sz="1650" dirty="0">
                <a:solidFill>
                  <a:prstClr val="black"/>
                </a:solidFill>
                <a:latin typeface="Times New Roman" panose="02020603050405020304" pitchFamily="18" charset="0"/>
                <a:cs typeface="Times New Roman" panose="02020603050405020304" pitchFamily="18" charset="0"/>
              </a:rPr>
              <a:t>Choice of objective: technically sound and political feasible</a:t>
            </a:r>
          </a:p>
          <a:p>
            <a:pPr marL="257175" indent="-257175" defTabSz="685800">
              <a:buClr>
                <a:srgbClr val="004F47"/>
              </a:buClr>
              <a:tabLst>
                <a:tab pos="740569" algn="l"/>
              </a:tabLst>
            </a:pPr>
            <a:r>
              <a:rPr lang="en-GB" sz="1650" dirty="0">
                <a:solidFill>
                  <a:prstClr val="black"/>
                </a:solidFill>
                <a:latin typeface="Times New Roman" panose="02020603050405020304" pitchFamily="18" charset="0"/>
                <a:cs typeface="Times New Roman" panose="02020603050405020304" pitchFamily="18" charset="0"/>
              </a:rPr>
              <a:t>Entrepreneurial logic: Series of small bets, iterative learning, ‘searching’ for what is feasible</a:t>
            </a:r>
          </a:p>
          <a:p>
            <a:pPr marL="257175" indent="-257175" defTabSz="685800">
              <a:buClr>
                <a:srgbClr val="004F47"/>
              </a:buClr>
              <a:tabLst>
                <a:tab pos="740569" algn="l"/>
              </a:tabLst>
            </a:pPr>
            <a:r>
              <a:rPr lang="en-GB" sz="1650" dirty="0">
                <a:solidFill>
                  <a:prstClr val="black"/>
                </a:solidFill>
                <a:latin typeface="Times New Roman" panose="02020603050405020304" pitchFamily="18" charset="0"/>
                <a:cs typeface="Times New Roman" panose="02020603050405020304" pitchFamily="18" charset="0"/>
              </a:rPr>
              <a:t>Self-motivated multi-skilled reform teams</a:t>
            </a:r>
          </a:p>
          <a:p>
            <a:pPr marL="257175" indent="-257175" defTabSz="685800">
              <a:buClr>
                <a:srgbClr val="004F47"/>
              </a:buClr>
              <a:tabLst>
                <a:tab pos="740569" algn="l"/>
              </a:tabLst>
            </a:pPr>
            <a:r>
              <a:rPr lang="en-GB" sz="1650" dirty="0">
                <a:solidFill>
                  <a:prstClr val="black"/>
                </a:solidFill>
                <a:latin typeface="Times New Roman" panose="02020603050405020304" pitchFamily="18" charset="0"/>
                <a:cs typeface="Times New Roman" panose="02020603050405020304" pitchFamily="18" charset="0"/>
              </a:rPr>
              <a:t>Skilled coaching and support</a:t>
            </a:r>
          </a:p>
          <a:p>
            <a:pPr marL="257175" indent="-257175" defTabSz="685800">
              <a:buClr>
                <a:srgbClr val="004F47"/>
              </a:buClr>
              <a:tabLst>
                <a:tab pos="740569" algn="l"/>
              </a:tabLst>
            </a:pPr>
            <a:r>
              <a:rPr lang="en-GB" sz="1650" dirty="0">
                <a:solidFill>
                  <a:prstClr val="black"/>
                </a:solidFill>
                <a:latin typeface="Times New Roman" panose="02020603050405020304" pitchFamily="18" charset="0"/>
                <a:cs typeface="Times New Roman" panose="02020603050405020304" pitchFamily="18" charset="0"/>
              </a:rPr>
              <a:t>Supportive funding arrangement</a:t>
            </a:r>
          </a:p>
          <a:p>
            <a:pPr marL="257175" indent="-257175" defTabSz="685800">
              <a:buClr>
                <a:srgbClr val="004F47"/>
              </a:buClr>
              <a:tabLst>
                <a:tab pos="740569" algn="l"/>
              </a:tabLst>
            </a:pPr>
            <a:endParaRPr lang="en-GB" sz="1650" dirty="0">
              <a:solidFill>
                <a:prstClr val="black"/>
              </a:solidFill>
              <a:latin typeface="Times New Roman" panose="02020603050405020304" pitchFamily="18" charset="0"/>
              <a:cs typeface="Times New Roman" panose="02020603050405020304" pitchFamily="18" charset="0"/>
            </a:endParaRPr>
          </a:p>
          <a:p>
            <a:pPr marL="257175" indent="-257175" defTabSz="685800">
              <a:buClr>
                <a:srgbClr val="004F47"/>
              </a:buClr>
              <a:tabLst>
                <a:tab pos="740569" algn="l"/>
              </a:tabLst>
            </a:pPr>
            <a:r>
              <a:rPr lang="en-GB" sz="1650" dirty="0">
                <a:solidFill>
                  <a:prstClr val="black"/>
                </a:solidFill>
                <a:latin typeface="Times New Roman" panose="02020603050405020304" pitchFamily="18" charset="0"/>
                <a:cs typeface="Times New Roman" panose="02020603050405020304" pitchFamily="18" charset="0"/>
              </a:rPr>
              <a:t>Counter-factual: Large scale technical assistance programme that didn’t deliver</a:t>
            </a:r>
          </a:p>
        </p:txBody>
      </p:sp>
    </p:spTree>
    <p:extLst>
      <p:ext uri="{BB962C8B-B14F-4D97-AF65-F5344CB8AC3E}">
        <p14:creationId xmlns:p14="http://schemas.microsoft.com/office/powerpoint/2010/main" val="271326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59" y="441296"/>
            <a:ext cx="7888825" cy="710375"/>
          </a:xfrm>
          <a:prstGeom prst="rect">
            <a:avLst/>
          </a:prstGeom>
          <a:noFill/>
        </p:spPr>
        <p:txBody>
          <a:bodyPr wrap="none" lIns="0" tIns="0" rIns="0" bIns="0" rtlCol="0" anchor="t" anchorCtr="0">
            <a:noAutofit/>
          </a:bodyPr>
          <a:lstStyle/>
          <a:p>
            <a:r>
              <a:rPr lang="en-GB" sz="2100" b="1" dirty="0">
                <a:solidFill>
                  <a:srgbClr val="51545D"/>
                </a:solidFill>
                <a:latin typeface="Arial"/>
                <a:cs typeface="Arial"/>
              </a:rPr>
              <a:t>How to move to sustained changes in practice?</a:t>
            </a:r>
            <a:endParaRPr lang="en-US" sz="2100" i="1" dirty="0">
              <a:solidFill>
                <a:srgbClr val="51545D"/>
              </a:solidFill>
              <a:latin typeface="Times New Roman"/>
              <a:cs typeface="Times New Roman"/>
            </a:endParaRPr>
          </a:p>
        </p:txBody>
      </p:sp>
      <p:sp>
        <p:nvSpPr>
          <p:cNvPr id="3" name="TextBox 2"/>
          <p:cNvSpPr txBox="1"/>
          <p:nvPr/>
        </p:nvSpPr>
        <p:spPr>
          <a:xfrm>
            <a:off x="441259" y="1151671"/>
            <a:ext cx="8297806" cy="2970664"/>
          </a:xfrm>
          <a:prstGeom prst="rect">
            <a:avLst/>
          </a:prstGeom>
          <a:noFill/>
        </p:spPr>
        <p:txBody>
          <a:bodyPr wrap="square" lIns="0" tIns="0" rIns="0" bIns="0" rtlCol="0" anchor="t" anchorCtr="0">
            <a:noAutofit/>
          </a:bodyPr>
          <a:lstStyle/>
          <a:p>
            <a:pPr>
              <a:lnSpc>
                <a:spcPct val="150000"/>
              </a:lnSpc>
            </a:pPr>
            <a:r>
              <a:rPr lang="en-GB" dirty="0">
                <a:solidFill>
                  <a:srgbClr val="595959"/>
                </a:solidFill>
                <a:latin typeface="Times New Roman" panose="02020603050405020304" pitchFamily="18" charset="0"/>
                <a:cs typeface="Times New Roman" panose="02020603050405020304" pitchFamily="18" charset="0"/>
              </a:rPr>
              <a:t>Sustained change will require:</a:t>
            </a:r>
          </a:p>
          <a:p>
            <a:pPr>
              <a:lnSpc>
                <a:spcPct val="150000"/>
              </a:lnSpc>
            </a:pPr>
            <a:endParaRPr lang="en-GB" dirty="0">
              <a:solidFill>
                <a:srgbClr val="595959"/>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GB" dirty="0">
                <a:solidFill>
                  <a:srgbClr val="595959"/>
                </a:solidFill>
                <a:latin typeface="Times New Roman" panose="02020603050405020304" pitchFamily="18" charset="0"/>
                <a:cs typeface="Times New Roman" panose="02020603050405020304" pitchFamily="18" charset="0"/>
              </a:rPr>
              <a:t>Changes to systems and processes</a:t>
            </a:r>
          </a:p>
          <a:p>
            <a:pPr marL="285750" indent="-285750">
              <a:lnSpc>
                <a:spcPct val="150000"/>
              </a:lnSpc>
              <a:buFont typeface="Arial" panose="020B0604020202020204" pitchFamily="34" charset="0"/>
              <a:buChar char="•"/>
            </a:pPr>
            <a:r>
              <a:rPr lang="en-GB" dirty="0">
                <a:solidFill>
                  <a:srgbClr val="595959"/>
                </a:solidFill>
                <a:latin typeface="Times New Roman" panose="02020603050405020304" pitchFamily="18" charset="0"/>
                <a:cs typeface="Times New Roman" panose="02020603050405020304" pitchFamily="18" charset="0"/>
              </a:rPr>
              <a:t>Understanding behaviours and incentives within aid and development</a:t>
            </a:r>
          </a:p>
          <a:p>
            <a:pPr marL="285750" indent="-285750">
              <a:lnSpc>
                <a:spcPct val="150000"/>
              </a:lnSpc>
              <a:buFont typeface="Arial" panose="020B0604020202020204" pitchFamily="34" charset="0"/>
              <a:buChar char="•"/>
            </a:pPr>
            <a:r>
              <a:rPr lang="en-GB" dirty="0">
                <a:solidFill>
                  <a:srgbClr val="595959"/>
                </a:solidFill>
                <a:latin typeface="Times New Roman" panose="02020603050405020304" pitchFamily="18" charset="0"/>
                <a:cs typeface="Times New Roman" panose="02020603050405020304" pitchFamily="18" charset="0"/>
              </a:rPr>
              <a:t>Mobilising leaders to push for change</a:t>
            </a:r>
          </a:p>
        </p:txBody>
      </p:sp>
    </p:spTree>
    <p:extLst>
      <p:ext uri="{BB962C8B-B14F-4D97-AF65-F5344CB8AC3E}">
        <p14:creationId xmlns:p14="http://schemas.microsoft.com/office/powerpoint/2010/main" val="117276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59" y="342901"/>
            <a:ext cx="6801833" cy="342900"/>
          </a:xfrm>
          <a:prstGeom prst="rect">
            <a:avLst/>
          </a:prstGeom>
          <a:noFill/>
        </p:spPr>
        <p:txBody>
          <a:bodyPr wrap="none" lIns="0" tIns="0" rIns="0" bIns="0" rtlCol="0" anchor="t" anchorCtr="0">
            <a:noAutofit/>
          </a:bodyPr>
          <a:lstStyle/>
          <a:p>
            <a:r>
              <a:rPr lang="en-GB" sz="2100" b="1" dirty="0">
                <a:solidFill>
                  <a:srgbClr val="000000"/>
                </a:solidFill>
                <a:latin typeface="Arial" panose="020B0604020202020204" pitchFamily="34" charset="0"/>
                <a:cs typeface="Arial" panose="020B0604020202020204" pitchFamily="34" charset="0"/>
              </a:rPr>
              <a:t>Changes to systems and processes</a:t>
            </a:r>
            <a:endParaRPr lang="en-US" sz="2100" b="1" dirty="0">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441258" y="830580"/>
            <a:ext cx="8557961" cy="3665219"/>
          </a:xfrm>
          <a:prstGeom prst="rect">
            <a:avLst/>
          </a:prstGeom>
          <a:noFill/>
        </p:spPr>
        <p:txBody>
          <a:bodyPr wrap="square" lIns="0" tIns="0" rIns="0" bIns="0" rtlCol="0" anchor="t" anchorCtr="0">
            <a:noAutofit/>
          </a:bodyPr>
          <a:lstStyle/>
          <a:p>
            <a:pPr>
              <a:lnSpc>
                <a:spcPct val="95000"/>
              </a:lnSpc>
              <a:spcAft>
                <a:spcPts val="600"/>
              </a:spcAft>
            </a:pPr>
            <a:endParaRPr lang="en-GB" sz="2000" dirty="0">
              <a:solidFill>
                <a:srgbClr val="000000"/>
              </a:solidFill>
              <a:latin typeface="Times New Roman" panose="02020603050405020304" pitchFamily="18" charset="0"/>
              <a:cs typeface="Times New Roman" panose="02020603050405020304" pitchFamily="18" charset="0"/>
            </a:endParaRPr>
          </a:p>
          <a:p>
            <a:pPr marL="285750" indent="-285750">
              <a:lnSpc>
                <a:spcPct val="95000"/>
              </a:lnSpc>
              <a:spcAft>
                <a:spcPts val="600"/>
              </a:spcAft>
              <a:buSzPct val="125000"/>
              <a:buFont typeface="Arial" panose="020B0604020202020204" pitchFamily="34" charset="0"/>
              <a:buChar char="•"/>
            </a:pPr>
            <a:r>
              <a:rPr lang="en-GB" sz="2000" dirty="0">
                <a:solidFill>
                  <a:schemeClr val="accent4">
                    <a:lumMod val="60000"/>
                    <a:lumOff val="40000"/>
                  </a:schemeClr>
                </a:solidFill>
                <a:latin typeface="Times New Roman" panose="02020603050405020304" pitchFamily="18" charset="0"/>
                <a:cs typeface="Times New Roman" panose="02020603050405020304" pitchFamily="18" charset="0"/>
              </a:rPr>
              <a:t>Programmes or portfolios should have </a:t>
            </a:r>
            <a:r>
              <a:rPr lang="en-GB" sz="2000" b="1" dirty="0">
                <a:solidFill>
                  <a:schemeClr val="accent4">
                    <a:lumMod val="60000"/>
                    <a:lumOff val="40000"/>
                  </a:schemeClr>
                </a:solidFill>
                <a:latin typeface="Times New Roman" panose="02020603050405020304" pitchFamily="18" charset="0"/>
                <a:cs typeface="Times New Roman" panose="02020603050405020304" pitchFamily="18" charset="0"/>
              </a:rPr>
              <a:t>clear goals/objectives</a:t>
            </a:r>
            <a:r>
              <a:rPr lang="en-GB" sz="2000" dirty="0">
                <a:solidFill>
                  <a:schemeClr val="accent4">
                    <a:lumMod val="60000"/>
                    <a:lumOff val="40000"/>
                  </a:schemeClr>
                </a:solidFill>
                <a:latin typeface="Times New Roman" panose="02020603050405020304" pitchFamily="18" charset="0"/>
                <a:cs typeface="Times New Roman" panose="02020603050405020304" pitchFamily="18" charset="0"/>
              </a:rPr>
              <a:t>, set out and agreed in advance</a:t>
            </a:r>
          </a:p>
          <a:p>
            <a:pPr marL="285750" indent="-285750">
              <a:lnSpc>
                <a:spcPct val="95000"/>
              </a:lnSpc>
              <a:spcAft>
                <a:spcPts val="600"/>
              </a:spcAft>
              <a:buSzPct val="125000"/>
              <a:buFont typeface="Arial" panose="020B0604020202020204" pitchFamily="34" charset="0"/>
              <a:buChar char="•"/>
            </a:pPr>
            <a:r>
              <a:rPr lang="en-GB" sz="2000" dirty="0">
                <a:solidFill>
                  <a:schemeClr val="accent4">
                    <a:lumMod val="60000"/>
                    <a:lumOff val="40000"/>
                  </a:schemeClr>
                </a:solidFill>
                <a:latin typeface="Times New Roman" panose="02020603050405020304" pitchFamily="18" charset="0"/>
                <a:cs typeface="Times New Roman" panose="02020603050405020304" pitchFamily="18" charset="0"/>
              </a:rPr>
              <a:t>The means of achieving these goals (activities and outputs) cannot be specified to the same level – instead, what should be specified is a </a:t>
            </a:r>
            <a:r>
              <a:rPr lang="en-GB" sz="2000" b="1" dirty="0">
                <a:solidFill>
                  <a:schemeClr val="accent4">
                    <a:lumMod val="60000"/>
                    <a:lumOff val="40000"/>
                  </a:schemeClr>
                </a:solidFill>
                <a:latin typeface="Times New Roman" panose="02020603050405020304" pitchFamily="18" charset="0"/>
                <a:cs typeface="Times New Roman" panose="02020603050405020304" pitchFamily="18" charset="0"/>
              </a:rPr>
              <a:t>clear, structured process for testing and learning</a:t>
            </a:r>
          </a:p>
          <a:p>
            <a:pPr marL="285750" indent="-285750">
              <a:lnSpc>
                <a:spcPct val="95000"/>
              </a:lnSpc>
              <a:spcAft>
                <a:spcPts val="600"/>
              </a:spcAft>
              <a:buSzPct val="125000"/>
              <a:buFont typeface="Arial" panose="020B0604020202020204" pitchFamily="34" charset="0"/>
              <a:buChar char="•"/>
            </a:pPr>
            <a:r>
              <a:rPr lang="en-GB" sz="2000" dirty="0">
                <a:solidFill>
                  <a:schemeClr val="accent4">
                    <a:lumMod val="60000"/>
                    <a:lumOff val="40000"/>
                  </a:schemeClr>
                </a:solidFill>
                <a:latin typeface="Times New Roman" panose="02020603050405020304" pitchFamily="18" charset="0"/>
                <a:cs typeface="Times New Roman" panose="02020603050405020304" pitchFamily="18" charset="0"/>
              </a:rPr>
              <a:t>This requires assessing interventions based on how well they learn and adapt, not on whether they have rigidly stuck to an initial plan, as well as whether they have delivered results against the overall objective.</a:t>
            </a:r>
          </a:p>
          <a:p>
            <a:pPr marL="684000" lvl="1" indent="-324000">
              <a:lnSpc>
                <a:spcPct val="110000"/>
              </a:lnSpc>
              <a:buSzPct val="100000"/>
              <a:buFont typeface="Wingdings" panose="05000000000000000000" pitchFamily="2" charset="2"/>
              <a:buChar char="Ø"/>
            </a:pPr>
            <a:r>
              <a:rPr lang="en-US" sz="2000" i="1" dirty="0">
                <a:solidFill>
                  <a:schemeClr val="accent4">
                    <a:lumMod val="60000"/>
                    <a:lumOff val="40000"/>
                  </a:schemeClr>
                </a:solidFill>
                <a:latin typeface="Times New Roman" panose="02020603050405020304" pitchFamily="18" charset="0"/>
                <a:cs typeface="Times New Roman" panose="02020603050405020304" pitchFamily="18" charset="0"/>
              </a:rPr>
              <a:t>We call this ‘</a:t>
            </a:r>
            <a:r>
              <a:rPr lang="en-US" sz="2000" b="1" i="1" dirty="0">
                <a:solidFill>
                  <a:schemeClr val="accent4">
                    <a:lumMod val="60000"/>
                    <a:lumOff val="40000"/>
                  </a:schemeClr>
                </a:solidFill>
                <a:latin typeface="Times New Roman" panose="02020603050405020304" pitchFamily="18" charset="0"/>
                <a:cs typeface="Times New Roman" panose="02020603050405020304" pitchFamily="18" charset="0"/>
              </a:rPr>
              <a:t>adaptive </a:t>
            </a:r>
            <a:r>
              <a:rPr lang="en-US" sz="2000" b="1" i="1" dirty="0" err="1">
                <a:solidFill>
                  <a:schemeClr val="accent4">
                    <a:lumMod val="60000"/>
                    <a:lumOff val="40000"/>
                  </a:schemeClr>
                </a:solidFill>
                <a:latin typeface="Times New Roman" panose="02020603050405020304" pitchFamily="18" charset="0"/>
                <a:cs typeface="Times New Roman" panose="02020603050405020304" pitchFamily="18" charset="0"/>
              </a:rPr>
              <a:t>rigour</a:t>
            </a:r>
            <a:r>
              <a:rPr lang="en-US" sz="2000" i="1" dirty="0">
                <a:solidFill>
                  <a:schemeClr val="accent4">
                    <a:lumMod val="60000"/>
                    <a:lumOff val="40000"/>
                  </a:schemeClr>
                </a:solidFill>
                <a:latin typeface="Times New Roman" panose="02020603050405020304" pitchFamily="18" charset="0"/>
                <a:cs typeface="Times New Roman" panose="02020603050405020304" pitchFamily="18" charset="0"/>
              </a:rPr>
              <a:t>’ – creating a documented, transparent trail of intentions, decisions and actions</a:t>
            </a:r>
          </a:p>
        </p:txBody>
      </p:sp>
    </p:spTree>
    <p:extLst>
      <p:ext uri="{BB962C8B-B14F-4D97-AF65-F5344CB8AC3E}">
        <p14:creationId xmlns:p14="http://schemas.microsoft.com/office/powerpoint/2010/main" val="33757558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59" y="342901"/>
            <a:ext cx="6801833" cy="342900"/>
          </a:xfrm>
          <a:prstGeom prst="rect">
            <a:avLst/>
          </a:prstGeom>
          <a:noFill/>
        </p:spPr>
        <p:txBody>
          <a:bodyPr wrap="none" lIns="0" tIns="0" rIns="0" bIns="0" rtlCol="0" anchor="t" anchorCtr="0">
            <a:noAutofit/>
          </a:bodyPr>
          <a:lstStyle/>
          <a:p>
            <a:r>
              <a:rPr lang="en-GB" sz="2100" b="1" dirty="0">
                <a:solidFill>
                  <a:srgbClr val="000000"/>
                </a:solidFill>
                <a:latin typeface="Arial" panose="020B0604020202020204" pitchFamily="34" charset="0"/>
                <a:cs typeface="Arial" panose="020B0604020202020204" pitchFamily="34" charset="0"/>
              </a:rPr>
              <a:t>Some implications</a:t>
            </a:r>
            <a:endParaRPr lang="en-US" sz="2100" b="1" dirty="0">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441258" y="830580"/>
            <a:ext cx="8557961" cy="3665219"/>
          </a:xfrm>
          <a:prstGeom prst="rect">
            <a:avLst/>
          </a:prstGeom>
          <a:noFill/>
        </p:spPr>
        <p:txBody>
          <a:bodyPr wrap="square" lIns="0" tIns="0" rIns="0" bIns="0" rtlCol="0" anchor="t" anchorCtr="0">
            <a:noAutofit/>
          </a:bodyPr>
          <a:lstStyle/>
          <a:p>
            <a:pPr marL="342900" indent="-342900">
              <a:lnSpc>
                <a:spcPct val="95000"/>
              </a:lnSpc>
              <a:spcAft>
                <a:spcPts val="600"/>
              </a:spcAft>
              <a:buFont typeface="Arial" panose="020B0604020202020204" pitchFamily="34" charset="0"/>
              <a:buChar char="•"/>
            </a:pPr>
            <a:r>
              <a:rPr lang="en-GB" sz="2000" dirty="0">
                <a:solidFill>
                  <a:schemeClr val="accent4">
                    <a:lumMod val="60000"/>
                    <a:lumOff val="40000"/>
                  </a:schemeClr>
                </a:solidFill>
                <a:latin typeface="Times New Roman" panose="02020603050405020304" pitchFamily="18" charset="0"/>
                <a:cs typeface="Times New Roman" panose="02020603050405020304" pitchFamily="18" charset="0"/>
              </a:rPr>
              <a:t>Changes are needed to:</a:t>
            </a:r>
          </a:p>
          <a:p>
            <a:pPr>
              <a:lnSpc>
                <a:spcPct val="95000"/>
              </a:lnSpc>
              <a:spcAft>
                <a:spcPts val="600"/>
              </a:spcAft>
            </a:pPr>
            <a:endParaRPr lang="en-GB" sz="20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800100" lvl="1" indent="-342900">
              <a:lnSpc>
                <a:spcPct val="95000"/>
              </a:lnSpc>
              <a:spcAft>
                <a:spcPts val="600"/>
              </a:spcAft>
              <a:buFont typeface="Arial" panose="020B0604020202020204" pitchFamily="34" charset="0"/>
              <a:buChar char="•"/>
            </a:pPr>
            <a:r>
              <a:rPr lang="en-GB" sz="2000" dirty="0">
                <a:solidFill>
                  <a:schemeClr val="accent4">
                    <a:lumMod val="60000"/>
                    <a:lumOff val="40000"/>
                  </a:schemeClr>
                </a:solidFill>
                <a:latin typeface="Times New Roman" panose="02020603050405020304" pitchFamily="18" charset="0"/>
                <a:cs typeface="Times New Roman" panose="02020603050405020304" pitchFamily="18" charset="0"/>
              </a:rPr>
              <a:t>Procurement and contracting models (e.g. relational contracting, co-production for procurement)</a:t>
            </a:r>
          </a:p>
          <a:p>
            <a:pPr lvl="1">
              <a:lnSpc>
                <a:spcPct val="95000"/>
              </a:lnSpc>
              <a:spcAft>
                <a:spcPts val="600"/>
              </a:spcAft>
            </a:pPr>
            <a:endParaRPr lang="en-GB" sz="20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800100" lvl="1" indent="-342900">
              <a:lnSpc>
                <a:spcPct val="95000"/>
              </a:lnSpc>
              <a:spcAft>
                <a:spcPts val="600"/>
              </a:spcAft>
              <a:buFont typeface="Arial" panose="020B0604020202020204" pitchFamily="34" charset="0"/>
              <a:buChar char="•"/>
            </a:pPr>
            <a:r>
              <a:rPr lang="en-GB" sz="2000" dirty="0">
                <a:solidFill>
                  <a:schemeClr val="accent4">
                    <a:lumMod val="60000"/>
                    <a:lumOff val="40000"/>
                  </a:schemeClr>
                </a:solidFill>
                <a:latin typeface="Times New Roman" panose="02020603050405020304" pitchFamily="18" charset="0"/>
                <a:cs typeface="Times New Roman" panose="02020603050405020304" pitchFamily="18" charset="0"/>
              </a:rPr>
              <a:t>Reporting and accountability processes (e.g. learning indicators rather than pre-set deliverables)</a:t>
            </a:r>
          </a:p>
          <a:p>
            <a:pPr lvl="1">
              <a:lnSpc>
                <a:spcPct val="95000"/>
              </a:lnSpc>
              <a:spcAft>
                <a:spcPts val="600"/>
              </a:spcAft>
            </a:pPr>
            <a:endParaRPr lang="en-GB" sz="20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800100" lvl="1" indent="-342900">
              <a:lnSpc>
                <a:spcPct val="95000"/>
              </a:lnSpc>
              <a:spcAft>
                <a:spcPts val="600"/>
              </a:spcAft>
              <a:buFont typeface="Arial" panose="020B0604020202020204" pitchFamily="34" charset="0"/>
              <a:buChar char="•"/>
            </a:pPr>
            <a:r>
              <a:rPr lang="en-GB" sz="2000" dirty="0">
                <a:solidFill>
                  <a:schemeClr val="accent4">
                    <a:lumMod val="60000"/>
                    <a:lumOff val="40000"/>
                  </a:schemeClr>
                </a:solidFill>
                <a:latin typeface="Times New Roman" panose="02020603050405020304" pitchFamily="18" charset="0"/>
                <a:cs typeface="Times New Roman" panose="02020603050405020304" pitchFamily="18" charset="0"/>
              </a:rPr>
              <a:t>Staff skill sets and professional rewards (e.g. internal champions, changing competencies for senior managers)</a:t>
            </a:r>
          </a:p>
        </p:txBody>
      </p:sp>
    </p:spTree>
    <p:extLst>
      <p:ext uri="{BB962C8B-B14F-4D97-AF65-F5344CB8AC3E}">
        <p14:creationId xmlns:p14="http://schemas.microsoft.com/office/powerpoint/2010/main" val="11961682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59" y="441296"/>
            <a:ext cx="6801833" cy="473583"/>
          </a:xfrm>
          <a:prstGeom prst="rect">
            <a:avLst/>
          </a:prstGeom>
          <a:noFill/>
        </p:spPr>
        <p:txBody>
          <a:bodyPr wrap="none" lIns="0" tIns="0" rIns="0" bIns="0" rtlCol="0" anchor="t" anchorCtr="0">
            <a:noAutofit/>
          </a:bodyPr>
          <a:lstStyle/>
          <a:p>
            <a:r>
              <a:rPr lang="en-US" sz="2100" b="1" dirty="0">
                <a:solidFill>
                  <a:schemeClr val="accent4">
                    <a:lumMod val="50000"/>
                  </a:schemeClr>
                </a:solidFill>
                <a:latin typeface="Arial" panose="020B0604020202020204" pitchFamily="34" charset="0"/>
                <a:cs typeface="Arial" panose="020B0604020202020204" pitchFamily="34" charset="0"/>
              </a:rPr>
              <a:t>This requires supportive management &amp; working cultures</a:t>
            </a:r>
          </a:p>
        </p:txBody>
      </p:sp>
      <p:sp>
        <p:nvSpPr>
          <p:cNvPr id="3" name="TextBox 2"/>
          <p:cNvSpPr txBox="1"/>
          <p:nvPr/>
        </p:nvSpPr>
        <p:spPr>
          <a:xfrm>
            <a:off x="441259" y="1151671"/>
            <a:ext cx="8297806" cy="2970664"/>
          </a:xfrm>
          <a:prstGeom prst="rect">
            <a:avLst/>
          </a:prstGeom>
          <a:noFill/>
        </p:spPr>
        <p:txBody>
          <a:bodyPr wrap="square" lIns="0" tIns="0" rIns="0" bIns="0" rtlCol="0" anchor="t" anchorCtr="0">
            <a:noAutofit/>
          </a:bodyPr>
          <a:lstStyle/>
          <a:p>
            <a:pPr marL="742950" lvl="1" indent="-285750">
              <a:lnSpc>
                <a:spcPct val="150000"/>
              </a:lnSpc>
              <a:buFont typeface="Arial"/>
              <a:buChar char="•"/>
            </a:pPr>
            <a:r>
              <a:rPr lang="en-GB" sz="2000" dirty="0">
                <a:solidFill>
                  <a:srgbClr val="595959"/>
                </a:solidFill>
                <a:latin typeface="Times New Roman"/>
                <a:cs typeface="Times New Roman"/>
              </a:rPr>
              <a:t>Leadership vision and supportive management culture across teams </a:t>
            </a:r>
          </a:p>
          <a:p>
            <a:pPr marL="1200150" lvl="2" indent="-285750">
              <a:lnSpc>
                <a:spcPct val="150000"/>
              </a:lnSpc>
              <a:buFont typeface="Arial"/>
              <a:buChar char="•"/>
            </a:pPr>
            <a:r>
              <a:rPr lang="en-GB" sz="2000" dirty="0">
                <a:solidFill>
                  <a:srgbClr val="595959"/>
                </a:solidFill>
                <a:latin typeface="Times New Roman"/>
                <a:cs typeface="Times New Roman"/>
              </a:rPr>
              <a:t>Creating cultures of ‘continuous improvement’ </a:t>
            </a:r>
          </a:p>
          <a:p>
            <a:pPr marL="742950" lvl="1" indent="-285750">
              <a:lnSpc>
                <a:spcPct val="150000"/>
              </a:lnSpc>
              <a:buFont typeface="Arial"/>
              <a:buChar char="•"/>
            </a:pPr>
            <a:r>
              <a:rPr lang="en-GB" sz="2000" dirty="0">
                <a:solidFill>
                  <a:srgbClr val="595959"/>
                </a:solidFill>
                <a:latin typeface="Times New Roman"/>
                <a:cs typeface="Times New Roman"/>
              </a:rPr>
              <a:t>At a minimum, leaders need to allow space for these ways of working</a:t>
            </a:r>
          </a:p>
          <a:p>
            <a:pPr marL="1200150" lvl="2" indent="-285750">
              <a:lnSpc>
                <a:spcPct val="150000"/>
              </a:lnSpc>
              <a:buFont typeface="Arial"/>
              <a:buChar char="•"/>
            </a:pPr>
            <a:r>
              <a:rPr lang="en-GB" sz="2000" dirty="0">
                <a:solidFill>
                  <a:srgbClr val="595959"/>
                </a:solidFill>
                <a:latin typeface="Times New Roman"/>
                <a:cs typeface="Times New Roman"/>
              </a:rPr>
              <a:t>Balance between oversight and space for decentralised decision making</a:t>
            </a:r>
          </a:p>
          <a:p>
            <a:pPr marL="1200150" lvl="2" indent="-285750">
              <a:lnSpc>
                <a:spcPct val="150000"/>
              </a:lnSpc>
              <a:buFont typeface="Arial"/>
              <a:buChar char="•"/>
            </a:pPr>
            <a:r>
              <a:rPr lang="en-GB" sz="2000" dirty="0">
                <a:solidFill>
                  <a:srgbClr val="595959"/>
                </a:solidFill>
                <a:latin typeface="Times New Roman"/>
                <a:cs typeface="Times New Roman"/>
              </a:rPr>
              <a:t>Setting clear expectations for how decisions are taken</a:t>
            </a:r>
          </a:p>
          <a:p>
            <a:pPr marL="1200150" lvl="2" indent="-285750">
              <a:lnSpc>
                <a:spcPct val="150000"/>
              </a:lnSpc>
              <a:buFont typeface="Arial"/>
              <a:buChar char="•"/>
            </a:pPr>
            <a:r>
              <a:rPr lang="en-GB" sz="2000" dirty="0">
                <a:solidFill>
                  <a:srgbClr val="595959"/>
                </a:solidFill>
                <a:latin typeface="Times New Roman"/>
                <a:cs typeface="Times New Roman"/>
              </a:rPr>
              <a:t>Higher standards of openness and transparency </a:t>
            </a:r>
          </a:p>
          <a:p>
            <a:pPr marL="742950" lvl="1" indent="-285750">
              <a:lnSpc>
                <a:spcPct val="150000"/>
              </a:lnSpc>
              <a:buFont typeface="Arial"/>
              <a:buChar char="•"/>
            </a:pPr>
            <a:endParaRPr lang="en-GB" sz="1400" dirty="0">
              <a:solidFill>
                <a:srgbClr val="595959"/>
              </a:solidFill>
              <a:latin typeface="Times New Roman"/>
              <a:cs typeface="Times New Roman"/>
            </a:endParaRPr>
          </a:p>
        </p:txBody>
      </p:sp>
    </p:spTree>
    <p:extLst>
      <p:ext uri="{BB962C8B-B14F-4D97-AF65-F5344CB8AC3E}">
        <p14:creationId xmlns:p14="http://schemas.microsoft.com/office/powerpoint/2010/main" val="31961920"/>
      </p:ext>
    </p:extLst>
  </p:cSld>
  <p:clrMapOvr>
    <a:masterClrMapping/>
  </p:clrMapOvr>
</p:sld>
</file>

<file path=ppt/theme/theme1.xml><?xml version="1.0" encoding="utf-8"?>
<a:theme xmlns:a="http://schemas.openxmlformats.org/drawingml/2006/main" name="Office Theme">
  <a:themeElements>
    <a:clrScheme name="ODI palette">
      <a:dk1>
        <a:srgbClr val="2E7572"/>
      </a:dk1>
      <a:lt1>
        <a:sysClr val="window" lastClr="FFFFFF"/>
      </a:lt1>
      <a:dk2>
        <a:srgbClr val="E45548"/>
      </a:dk2>
      <a:lt2>
        <a:srgbClr val="B9B8B9"/>
      </a:lt2>
      <a:accent1>
        <a:srgbClr val="7E6C95"/>
      </a:accent1>
      <a:accent2>
        <a:srgbClr val="FFAD26"/>
      </a:accent2>
      <a:accent3>
        <a:srgbClr val="3FBFBB"/>
      </a:accent3>
      <a:accent4>
        <a:srgbClr val="51545D"/>
      </a:accent4>
      <a:accent5>
        <a:srgbClr val="FFFFFF"/>
      </a:accent5>
      <a:accent6>
        <a:srgbClr val="FFFFFF"/>
      </a:accent6>
      <a:hlink>
        <a:srgbClr val="2E7572"/>
      </a:hlink>
      <a:folHlink>
        <a:srgbClr val="5154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I basic PowerPoint template.pptx" id="{76D9D141-200C-4A40-8B50-CF90B7C13DA6}" vid="{D9204ED9-2169-4408-A0B7-79255E813C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D779F835037E47B84466625A87CCCD" ma:contentTypeVersion="12" ma:contentTypeDescription="Create a new document." ma:contentTypeScope="" ma:versionID="2db66130b6e77b205aa61d58ef61c599">
  <xsd:schema xmlns:xsd="http://www.w3.org/2001/XMLSchema" xmlns:xs="http://www.w3.org/2001/XMLSchema" xmlns:p="http://schemas.microsoft.com/office/2006/metadata/properties" xmlns:ns2="9491eabc-1675-431e-8468-36c0a4f15517" xmlns:ns3="d2c898a5-5572-438b-a976-5032225a77fc" targetNamespace="http://schemas.microsoft.com/office/2006/metadata/properties" ma:root="true" ma:fieldsID="512ca2c42860f285c306bcf9972bb66e" ns2:_="" ns3:_="">
    <xsd:import namespace="9491eabc-1675-431e-8468-36c0a4f15517"/>
    <xsd:import namespace="d2c898a5-5572-438b-a976-5032225a77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1eabc-1675-431e-8468-36c0a4f15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c898a5-5572-438b-a976-5032225a77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AB5B75-81CA-4F7F-843D-C9E34115E29A}"/>
</file>

<file path=customXml/itemProps2.xml><?xml version="1.0" encoding="utf-8"?>
<ds:datastoreItem xmlns:ds="http://schemas.openxmlformats.org/officeDocument/2006/customXml" ds:itemID="{2ACE8CD8-E934-4774-AE29-2D23A141709F}">
  <ds:schemaRefs>
    <ds:schemaRef ds:uri="http://purl.org/dc/terms/"/>
    <ds:schemaRef ds:uri="6c62ff44-c785-4675-95d0-b3ab51b35129"/>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www.w3.org/XML/1998/namespace"/>
    <ds:schemaRef ds:uri="e9186c45-59f8-480a-bf38-694966197a11"/>
  </ds:schemaRefs>
</ds:datastoreItem>
</file>

<file path=customXml/itemProps3.xml><?xml version="1.0" encoding="utf-8"?>
<ds:datastoreItem xmlns:ds="http://schemas.openxmlformats.org/officeDocument/2006/customXml" ds:itemID="{E418DA6D-1ABD-4CBD-94AC-1CCF85178B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(4)</Template>
  <TotalTime>356</TotalTime>
  <Words>692</Words>
  <Application>Microsoft Office PowerPoint</Application>
  <PresentationFormat>On-screen Show (16:9)</PresentationFormat>
  <Paragraphs>90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Overseas Development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Sharp</dc:creator>
  <cp:lastModifiedBy>Cleon Catsambis</cp:lastModifiedBy>
  <cp:revision>44</cp:revision>
  <dcterms:created xsi:type="dcterms:W3CDTF">2020-06-30T11:04:46Z</dcterms:created>
  <dcterms:modified xsi:type="dcterms:W3CDTF">2020-07-12T15:13:35Z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0x010100EAD779F835037E47B84466625A87CCCD</vt:lpwstr>
  </property>
</Properties>
</file>