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0.xml" ContentType="application/vnd.openxmlformats-officedocument.presentationml.slide+xml"/>
  <Override PartName="/ppt/slides/slide13.xml" ContentType="application/vnd.openxmlformats-officedocument.presentationml.slide+xml"/>
  <Override PartName="/ppt/slides/slide8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89.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8.xml" ContentType="application/vnd.openxmlformats-officedocument.presentationml.slide+xml"/>
  <Override PartName="/ppt/slides/slide73.xml" ContentType="application/vnd.openxmlformats-officedocument.presentationml.slide+xml"/>
  <Override PartName="/ppt/slides/slide80.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9.xml" ContentType="application/vnd.openxmlformats-officedocument.presentationml.slide+xml"/>
  <Override PartName="/ppt/slides/slide83.xml" ContentType="application/vnd.openxmlformats-officedocument.presentationml.slide+xml"/>
  <Override PartName="/ppt/slides/slide81.xml" ContentType="application/vnd.openxmlformats-officedocument.presentationml.slide+xml"/>
  <Override PartName="/ppt/slides/slide84.xml" ContentType="application/vnd.openxmlformats-officedocument.presentationml.slide+xml"/>
  <Override PartName="/ppt/slides/slide8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5" r:id="rId1"/>
  </p:sldMasterIdLst>
  <p:notesMasterIdLst>
    <p:notesMasterId r:id="rId94"/>
  </p:notesMasterIdLst>
  <p:sldIdLst>
    <p:sldId id="256" r:id="rId2"/>
    <p:sldId id="458" r:id="rId3"/>
    <p:sldId id="459" r:id="rId4"/>
    <p:sldId id="257" r:id="rId5"/>
    <p:sldId id="429" r:id="rId6"/>
    <p:sldId id="453" r:id="rId7"/>
    <p:sldId id="263" r:id="rId8"/>
    <p:sldId id="414" r:id="rId9"/>
    <p:sldId id="456" r:id="rId10"/>
    <p:sldId id="442" r:id="rId11"/>
    <p:sldId id="487" r:id="rId12"/>
    <p:sldId id="441" r:id="rId13"/>
    <p:sldId id="440" r:id="rId14"/>
    <p:sldId id="264" r:id="rId15"/>
    <p:sldId id="261" r:id="rId16"/>
    <p:sldId id="262" r:id="rId17"/>
    <p:sldId id="425" r:id="rId18"/>
    <p:sldId id="439" r:id="rId19"/>
    <p:sldId id="448" r:id="rId20"/>
    <p:sldId id="444" r:id="rId21"/>
    <p:sldId id="445" r:id="rId22"/>
    <p:sldId id="446" r:id="rId23"/>
    <p:sldId id="455" r:id="rId24"/>
    <p:sldId id="435" r:id="rId25"/>
    <p:sldId id="452" r:id="rId26"/>
    <p:sldId id="433" r:id="rId27"/>
    <p:sldId id="486" r:id="rId28"/>
    <p:sldId id="437" r:id="rId29"/>
    <p:sldId id="462" r:id="rId30"/>
    <p:sldId id="463" r:id="rId31"/>
    <p:sldId id="434" r:id="rId32"/>
    <p:sldId id="438" r:id="rId33"/>
    <p:sldId id="443" r:id="rId34"/>
    <p:sldId id="413" r:id="rId35"/>
    <p:sldId id="417" r:id="rId36"/>
    <p:sldId id="427" r:id="rId37"/>
    <p:sldId id="265" r:id="rId38"/>
    <p:sldId id="432" r:id="rId39"/>
    <p:sldId id="477" r:id="rId40"/>
    <p:sldId id="416" r:id="rId41"/>
    <p:sldId id="267" r:id="rId42"/>
    <p:sldId id="422" r:id="rId43"/>
    <p:sldId id="423" r:id="rId44"/>
    <p:sldId id="424" r:id="rId45"/>
    <p:sldId id="273" r:id="rId46"/>
    <p:sldId id="280" r:id="rId47"/>
    <p:sldId id="282" r:id="rId48"/>
    <p:sldId id="307" r:id="rId49"/>
    <p:sldId id="284" r:id="rId50"/>
    <p:sldId id="283" r:id="rId51"/>
    <p:sldId id="285" r:id="rId52"/>
    <p:sldId id="286" r:id="rId53"/>
    <p:sldId id="287" r:id="rId54"/>
    <p:sldId id="288" r:id="rId55"/>
    <p:sldId id="460" r:id="rId56"/>
    <p:sldId id="426" r:id="rId57"/>
    <p:sldId id="476" r:id="rId58"/>
    <p:sldId id="418" r:id="rId59"/>
    <p:sldId id="461" r:id="rId60"/>
    <p:sldId id="488" r:id="rId61"/>
    <p:sldId id="436" r:id="rId62"/>
    <p:sldId id="457" r:id="rId63"/>
    <p:sldId id="419" r:id="rId64"/>
    <p:sldId id="478" r:id="rId65"/>
    <p:sldId id="420" r:id="rId66"/>
    <p:sldId id="464" r:id="rId67"/>
    <p:sldId id="450" r:id="rId68"/>
    <p:sldId id="431" r:id="rId69"/>
    <p:sldId id="466" r:id="rId70"/>
    <p:sldId id="465" r:id="rId71"/>
    <p:sldId id="467" r:id="rId72"/>
    <p:sldId id="447" r:id="rId73"/>
    <p:sldId id="479" r:id="rId74"/>
    <p:sldId id="480" r:id="rId75"/>
    <p:sldId id="481" r:id="rId76"/>
    <p:sldId id="489" r:id="rId77"/>
    <p:sldId id="471" r:id="rId78"/>
    <p:sldId id="468" r:id="rId79"/>
    <p:sldId id="430" r:id="rId80"/>
    <p:sldId id="469" r:id="rId81"/>
    <p:sldId id="470" r:id="rId82"/>
    <p:sldId id="472" r:id="rId83"/>
    <p:sldId id="485" r:id="rId84"/>
    <p:sldId id="484" r:id="rId85"/>
    <p:sldId id="473" r:id="rId86"/>
    <p:sldId id="449" r:id="rId87"/>
    <p:sldId id="483" r:id="rId88"/>
    <p:sldId id="482" r:id="rId89"/>
    <p:sldId id="258" r:id="rId90"/>
    <p:sldId id="259" r:id="rId91"/>
    <p:sldId id="451" r:id="rId92"/>
    <p:sldId id="260"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customXml" Target="../customXml/item1.xml"/><Relationship Id="rId10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221BB-0825-224A-AD41-676D3A606400}" type="datetimeFigureOut">
              <a:rPr lang="en-US" smtClean="0"/>
              <a:t>9/23/18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7C483-BDBA-A547-897F-C6326A4627E0}" type="slidenum">
              <a:rPr lang="en-US" smtClean="0"/>
              <a:t>‹#›</a:t>
            </a:fld>
            <a:endParaRPr lang="en-US" dirty="0"/>
          </a:p>
        </p:txBody>
      </p:sp>
    </p:spTree>
    <p:extLst>
      <p:ext uri="{BB962C8B-B14F-4D97-AF65-F5344CB8AC3E}">
        <p14:creationId xmlns:p14="http://schemas.microsoft.com/office/powerpoint/2010/main" val="93557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DFAT defines child safeguarding as the obligation on agencies to not expose children to adverse impacts, including the risk of abuse and exploitation, and that any concerns about children’s safety within the communities where they work are appropriately reported</a:t>
            </a:r>
            <a:endParaRPr lang="en-US" sz="1200" dirty="0"/>
          </a:p>
          <a:p>
            <a:endParaRPr lang="en-US" dirty="0"/>
          </a:p>
        </p:txBody>
      </p:sp>
      <p:sp>
        <p:nvSpPr>
          <p:cNvPr id="4" name="Slide Number Placeholder 3"/>
          <p:cNvSpPr>
            <a:spLocks noGrp="1"/>
          </p:cNvSpPr>
          <p:nvPr>
            <p:ph type="sldNum" sz="quarter" idx="5"/>
          </p:nvPr>
        </p:nvSpPr>
        <p:spPr/>
        <p:txBody>
          <a:bodyPr/>
          <a:lstStyle/>
          <a:p>
            <a:fld id="{61B7C483-BDBA-A547-897F-C6326A4627E0}" type="slidenum">
              <a:rPr lang="en-US" smtClean="0"/>
              <a:t>7</a:t>
            </a:fld>
            <a:endParaRPr lang="en-US" dirty="0"/>
          </a:p>
        </p:txBody>
      </p:sp>
    </p:spTree>
    <p:extLst>
      <p:ext uri="{BB962C8B-B14F-4D97-AF65-F5344CB8AC3E}">
        <p14:creationId xmlns:p14="http://schemas.microsoft.com/office/powerpoint/2010/main" val="27989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Facilitator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Child Safeguarding has four main parts that when put in place together create a child safe organisation.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Awareness – </a:t>
            </a:r>
            <a:r>
              <a:rPr lang="en-AU" sz="1200" kern="1200" dirty="0">
                <a:solidFill>
                  <a:schemeClr val="tx1"/>
                </a:solidFill>
                <a:effectLst/>
                <a:latin typeface="+mn-lt"/>
                <a:ea typeface="+mn-ea"/>
                <a:cs typeface="+mn-cs"/>
              </a:rPr>
              <a:t>understanding by everyone involved in Oxfam programs and activities on how Oxfam Australia provides a framework for maintaining a child safe organisation and the role everyone plays in embedding this into everyday practice. </a:t>
            </a:r>
            <a:endParaRPr lang="en-AU" dirty="0"/>
          </a:p>
          <a:p>
            <a:r>
              <a:rPr lang="en-AU" sz="1200" b="1" kern="1200" dirty="0">
                <a:solidFill>
                  <a:schemeClr val="tx1"/>
                </a:solidFill>
                <a:effectLst/>
                <a:latin typeface="+mn-lt"/>
                <a:ea typeface="+mn-ea"/>
                <a:cs typeface="+mn-cs"/>
              </a:rPr>
              <a:t>Prevention - </a:t>
            </a:r>
            <a:r>
              <a:rPr lang="en-AU" sz="1200" kern="1200" dirty="0">
                <a:solidFill>
                  <a:schemeClr val="tx1"/>
                </a:solidFill>
                <a:effectLst/>
                <a:latin typeface="+mn-lt"/>
                <a:ea typeface="+mn-ea"/>
                <a:cs typeface="+mn-cs"/>
              </a:rPr>
              <a:t>child safeguarding is a preventative practice to reduce the opportunity of a child being harmed as a result of coming into contact with Oxfam programs or activities. </a:t>
            </a:r>
            <a:endParaRPr lang="en-AU" dirty="0"/>
          </a:p>
          <a:p>
            <a:r>
              <a:rPr lang="en-AU" sz="1200" b="1" kern="1200" dirty="0">
                <a:solidFill>
                  <a:schemeClr val="tx1"/>
                </a:solidFill>
                <a:effectLst/>
                <a:latin typeface="+mn-lt"/>
                <a:ea typeface="+mn-ea"/>
                <a:cs typeface="+mn-cs"/>
              </a:rPr>
              <a:t>Reporting – </a:t>
            </a:r>
            <a:r>
              <a:rPr lang="en-AU" sz="1200" kern="1200" dirty="0">
                <a:solidFill>
                  <a:schemeClr val="tx1"/>
                </a:solidFill>
                <a:effectLst/>
                <a:latin typeface="+mn-lt"/>
                <a:ea typeface="+mn-ea"/>
                <a:cs typeface="+mn-cs"/>
              </a:rPr>
              <a:t>Oxfam has a professional, well managed and confidential process for reporting any concerns for the safety or wellbeing of a child and that personnel have an obligation to report. </a:t>
            </a:r>
            <a:endParaRPr lang="en-AU" dirty="0"/>
          </a:p>
          <a:p>
            <a:r>
              <a:rPr lang="en-AU" sz="1200" b="1" kern="1200" dirty="0">
                <a:solidFill>
                  <a:schemeClr val="tx1"/>
                </a:solidFill>
                <a:effectLst/>
                <a:latin typeface="+mn-lt"/>
                <a:ea typeface="+mn-ea"/>
                <a:cs typeface="+mn-cs"/>
              </a:rPr>
              <a:t>Responding – </a:t>
            </a:r>
            <a:r>
              <a:rPr lang="en-AU" sz="1200" kern="1200" dirty="0">
                <a:solidFill>
                  <a:schemeClr val="tx1"/>
                </a:solidFill>
                <a:effectLst/>
                <a:latin typeface="+mn-lt"/>
                <a:ea typeface="+mn-ea"/>
                <a:cs typeface="+mn-cs"/>
              </a:rPr>
              <a:t>personnel have a clear understanding of safe interactions with children and how to identify conduct towards a child that may be unsafe, unacceptable or unprofessional in order to immediately respond to any child safeguarding concerns and reports. </a:t>
            </a:r>
            <a:endParaRPr lang="en-AU" dirty="0"/>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Oxfam must therefore do everything it can within its control to safeguard children by creating </a:t>
            </a:r>
            <a:r>
              <a:rPr lang="en-AU" sz="1200" b="1" kern="1200" dirty="0">
                <a:solidFill>
                  <a:schemeClr val="tx1"/>
                </a:solidFill>
                <a:effectLst/>
                <a:latin typeface="+mn-lt"/>
                <a:ea typeface="+mn-ea"/>
                <a:cs typeface="+mn-cs"/>
              </a:rPr>
              <a:t>awareness and accountability, </a:t>
            </a:r>
            <a:r>
              <a:rPr lang="en-AU" sz="1200" kern="1200" dirty="0">
                <a:solidFill>
                  <a:schemeClr val="tx1"/>
                </a:solidFill>
                <a:effectLst/>
                <a:latin typeface="+mn-lt"/>
                <a:ea typeface="+mn-ea"/>
                <a:cs typeface="+mn-cs"/>
              </a:rPr>
              <a:t>putting in place </a:t>
            </a:r>
            <a:r>
              <a:rPr lang="en-AU" sz="1200" b="1" kern="1200" dirty="0">
                <a:solidFill>
                  <a:schemeClr val="tx1"/>
                </a:solidFill>
                <a:effectLst/>
                <a:latin typeface="+mn-lt"/>
                <a:ea typeface="+mn-ea"/>
                <a:cs typeface="+mn-cs"/>
              </a:rPr>
              <a:t>preventative </a:t>
            </a:r>
            <a:r>
              <a:rPr lang="en-AU" sz="1200" kern="1200" dirty="0">
                <a:solidFill>
                  <a:schemeClr val="tx1"/>
                </a:solidFill>
                <a:effectLst/>
                <a:latin typeface="+mn-lt"/>
                <a:ea typeface="+mn-ea"/>
                <a:cs typeface="+mn-cs"/>
              </a:rPr>
              <a:t>child safeguarding policies and procedures, supporting staff and partners to implement these and immediately </a:t>
            </a:r>
            <a:r>
              <a:rPr lang="en-AU" sz="1200" b="1" kern="1200" dirty="0">
                <a:solidFill>
                  <a:schemeClr val="tx1"/>
                </a:solidFill>
                <a:effectLst/>
                <a:latin typeface="+mn-lt"/>
                <a:ea typeface="+mn-ea"/>
                <a:cs typeface="+mn-cs"/>
              </a:rPr>
              <a:t>responding </a:t>
            </a:r>
            <a:r>
              <a:rPr lang="en-AU" sz="1200" kern="1200" dirty="0">
                <a:solidFill>
                  <a:schemeClr val="tx1"/>
                </a:solidFill>
                <a:effectLst/>
                <a:latin typeface="+mn-lt"/>
                <a:ea typeface="+mn-ea"/>
                <a:cs typeface="+mn-cs"/>
              </a:rPr>
              <a:t>to and </a:t>
            </a:r>
            <a:r>
              <a:rPr lang="en-AU" sz="1200" b="1" kern="1200" dirty="0">
                <a:solidFill>
                  <a:schemeClr val="tx1"/>
                </a:solidFill>
                <a:effectLst/>
                <a:latin typeface="+mn-lt"/>
                <a:ea typeface="+mn-ea"/>
                <a:cs typeface="+mn-cs"/>
              </a:rPr>
              <a:t>reporting </a:t>
            </a:r>
            <a:r>
              <a:rPr lang="en-AU" sz="1200" kern="1200" dirty="0">
                <a:solidFill>
                  <a:schemeClr val="tx1"/>
                </a:solidFill>
                <a:effectLst/>
                <a:latin typeface="+mn-lt"/>
                <a:ea typeface="+mn-ea"/>
                <a:cs typeface="+mn-cs"/>
              </a:rPr>
              <a:t>issues that pose a risk to the safety and/or wellbeing of a child. </a:t>
            </a:r>
            <a:endParaRPr lang="en-AU" dirty="0"/>
          </a:p>
          <a:p>
            <a:endParaRPr lang="en-US" dirty="0"/>
          </a:p>
        </p:txBody>
      </p:sp>
      <p:sp>
        <p:nvSpPr>
          <p:cNvPr id="4" name="Slide Number Placeholder 3"/>
          <p:cNvSpPr>
            <a:spLocks noGrp="1"/>
          </p:cNvSpPr>
          <p:nvPr>
            <p:ph type="sldNum" sz="quarter" idx="5"/>
          </p:nvPr>
        </p:nvSpPr>
        <p:spPr/>
        <p:txBody>
          <a:bodyPr/>
          <a:lstStyle/>
          <a:p>
            <a:fld id="{61B7C483-BDBA-A547-897F-C6326A4627E0}" type="slidenum">
              <a:rPr lang="en-US" smtClean="0"/>
              <a:t>8</a:t>
            </a:fld>
            <a:endParaRPr lang="en-US" dirty="0"/>
          </a:p>
        </p:txBody>
      </p:sp>
    </p:spTree>
    <p:extLst>
      <p:ext uri="{BB962C8B-B14F-4D97-AF65-F5344CB8AC3E}">
        <p14:creationId xmlns:p14="http://schemas.microsoft.com/office/powerpoint/2010/main" val="205098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819140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58561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041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633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9/23/18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406561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21292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926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448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729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2A54C80-263E-416B-A8E0-580EDEADCBDC}" type="datetimeFigureOut">
              <a:rPr lang="en-US" smtClean="0"/>
              <a:t>9/23/18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19954A3-9DFD-4C44-94BA-B95130A3BA1C}"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774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9/23/18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968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9/23/18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669415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aifs.gov.au/cfca/sites/default/files/disclosure-infographic.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interagencystandingcommittee.org/system/files/3_minimum_operating_standards_mos-psea.pdf" TargetMode="External"/><Relationship Id="rId2" Type="http://schemas.openxmlformats.org/officeDocument/2006/relationships/hyperlink" Target="https://keepingchildrensafe.org.uk/how-we-keep-children-safe/capacity-building/resources/child-safeguarding-standards-and-how-impleme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fat.gov.au/about-us/publications/Pages/dfat-code-of-conduct-for-overseas-service.aspx" TargetMode="External"/><Relationship Id="rId2" Type="http://schemas.openxmlformats.org/officeDocument/2006/relationships/hyperlink" Target="https://www.bond.org.uk/resources/safeguarding-guidance-and-tools" TargetMode="External"/><Relationship Id="rId1" Type="http://schemas.openxmlformats.org/officeDocument/2006/relationships/slideLayout" Target="../slideLayouts/slideLayout2.xml"/><Relationship Id="rId4" Type="http://schemas.openxmlformats.org/officeDocument/2006/relationships/hyperlink" Target="https://acfid.asn.au/media-releases/independent-review-begins-prevention-sexual-misconduct"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interagencystandingcommittee.org/accountability-affected-populations-including-protection-sexual-exploitation-and-abuse/documents-50" TargetMode="External"/><Relationship Id="rId2" Type="http://schemas.openxmlformats.org/officeDocument/2006/relationships/hyperlink" Target="https://publications.parliament.uk/pa/cm201719/cmselect/cmintdev/840/84018.htm#_idTextAnchor141"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reliefweb.int/report/world/protection-sexual-exploitation-and-abuse-psea-inter-agency-cooperation-community-based" TargetMode="External"/><Relationship Id="rId2" Type="http://schemas.openxmlformats.org/officeDocument/2006/relationships/hyperlink" Target="http://www.ilo.org/ipec/Informationresources/WCMS_490167/lang--en/index.htm" TargetMode="External"/><Relationship Id="rId1" Type="http://schemas.openxmlformats.org/officeDocument/2006/relationships/slideLayout" Target="../slideLayouts/slideLayout2.xml"/><Relationship Id="rId4" Type="http://schemas.openxmlformats.org/officeDocument/2006/relationships/hyperlink" Target="https://dfat.gov.au/about-us/publications/Pages/child-protection-policy.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8E46-8EA3-9545-967D-4A2B72BD0B14}"/>
              </a:ext>
            </a:extLst>
          </p:cNvPr>
          <p:cNvSpPr>
            <a:spLocks noGrp="1"/>
          </p:cNvSpPr>
          <p:nvPr>
            <p:ph type="ctrTitle"/>
          </p:nvPr>
        </p:nvSpPr>
        <p:spPr>
          <a:xfrm>
            <a:off x="1915128" y="1341911"/>
            <a:ext cx="8361229" cy="3075709"/>
          </a:xfrm>
        </p:spPr>
        <p:txBody>
          <a:bodyPr/>
          <a:lstStyle/>
          <a:p>
            <a:r>
              <a:rPr lang="en-NZ" sz="4000" b="1" dirty="0">
                <a:solidFill>
                  <a:srgbClr val="00B050"/>
                </a:solidFill>
              </a:rPr>
              <a:t>Safeguarding, Sexual misconduct and Leadership workshop</a:t>
            </a:r>
            <a:br>
              <a:rPr lang="en-AU" sz="4000" dirty="0"/>
            </a:br>
            <a:r>
              <a:rPr lang="en-AU" sz="3200" dirty="0"/>
              <a:t>COUNCIL FOR INTERNATIONAL DEVELOPMENT NZ</a:t>
            </a:r>
            <a:endParaRPr lang="en-US" sz="4000" dirty="0"/>
          </a:p>
        </p:txBody>
      </p:sp>
    </p:spTree>
    <p:extLst>
      <p:ext uri="{BB962C8B-B14F-4D97-AF65-F5344CB8AC3E}">
        <p14:creationId xmlns:p14="http://schemas.microsoft.com/office/powerpoint/2010/main" val="1049684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F936-40AA-7241-9A51-63E5985A924A}"/>
              </a:ext>
            </a:extLst>
          </p:cNvPr>
          <p:cNvSpPr>
            <a:spLocks noGrp="1"/>
          </p:cNvSpPr>
          <p:nvPr>
            <p:ph type="title"/>
          </p:nvPr>
        </p:nvSpPr>
        <p:spPr/>
        <p:txBody>
          <a:bodyPr/>
          <a:lstStyle/>
          <a:p>
            <a:r>
              <a:rPr lang="en-US" b="1" dirty="0">
                <a:solidFill>
                  <a:srgbClr val="00B050"/>
                </a:solidFill>
              </a:rPr>
              <a:t>Child Safeguarding</a:t>
            </a:r>
            <a:endParaRPr lang="en-US" dirty="0"/>
          </a:p>
        </p:txBody>
      </p:sp>
      <p:sp>
        <p:nvSpPr>
          <p:cNvPr id="3" name="Content Placeholder 2">
            <a:extLst>
              <a:ext uri="{FF2B5EF4-FFF2-40B4-BE49-F238E27FC236}">
                <a16:creationId xmlns:a16="http://schemas.microsoft.com/office/drawing/2014/main" id="{240D4278-3F8D-B849-AB6E-A15E5D5A2033}"/>
              </a:ext>
            </a:extLst>
          </p:cNvPr>
          <p:cNvSpPr>
            <a:spLocks noGrp="1"/>
          </p:cNvSpPr>
          <p:nvPr>
            <p:ph idx="1"/>
          </p:nvPr>
        </p:nvSpPr>
        <p:spPr>
          <a:xfrm>
            <a:off x="1371600" y="2285999"/>
            <a:ext cx="9601200" cy="3960421"/>
          </a:xfrm>
        </p:spPr>
        <p:txBody>
          <a:bodyPr>
            <a:normAutofit fontScale="92500" lnSpcReduction="10000"/>
          </a:bodyPr>
          <a:lstStyle/>
          <a:p>
            <a:r>
              <a:rPr lang="en-AU" dirty="0"/>
              <a:t>An understanding of child abuse and exploitation is important in the International Development context due to the fact that organisations work with many vulnerable children and communities. </a:t>
            </a:r>
          </a:p>
          <a:p>
            <a:endParaRPr lang="en-AU" dirty="0"/>
          </a:p>
          <a:p>
            <a:r>
              <a:rPr lang="en-AU" dirty="0"/>
              <a:t>Children living in circumstances such as poverty, emergency or disaster situations, displaced communities or populations affected by conflict have a higher risk of being abused or exploited. </a:t>
            </a:r>
          </a:p>
          <a:p>
            <a:endParaRPr lang="en-AU" dirty="0"/>
          </a:p>
          <a:p>
            <a:r>
              <a:rPr lang="en-AU" dirty="0"/>
              <a:t>Most children will not speak up if someone is abusing or harming them so it is the responsibility of adults to make a report if they suspect or observe a child is being harmed. Most child survivors of sexual abuse say that they wished that an adult had acted and reported the abuse. </a:t>
            </a:r>
          </a:p>
        </p:txBody>
      </p:sp>
    </p:spTree>
    <p:extLst>
      <p:ext uri="{BB962C8B-B14F-4D97-AF65-F5344CB8AC3E}">
        <p14:creationId xmlns:p14="http://schemas.microsoft.com/office/powerpoint/2010/main" val="370462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D2DE-0CB1-E949-9078-9E5D8844CE70}"/>
              </a:ext>
            </a:extLst>
          </p:cNvPr>
          <p:cNvSpPr>
            <a:spLocks noGrp="1"/>
          </p:cNvSpPr>
          <p:nvPr>
            <p:ph type="title"/>
          </p:nvPr>
        </p:nvSpPr>
        <p:spPr/>
        <p:txBody>
          <a:bodyPr/>
          <a:lstStyle/>
          <a:p>
            <a:r>
              <a:rPr lang="en-US" b="1" dirty="0">
                <a:solidFill>
                  <a:srgbClr val="00B050"/>
                </a:solidFill>
              </a:rPr>
              <a:t>Child Safeguarding</a:t>
            </a:r>
            <a:endParaRPr lang="en-US" dirty="0"/>
          </a:p>
        </p:txBody>
      </p:sp>
      <p:sp>
        <p:nvSpPr>
          <p:cNvPr id="3" name="Content Placeholder 2">
            <a:extLst>
              <a:ext uri="{FF2B5EF4-FFF2-40B4-BE49-F238E27FC236}">
                <a16:creationId xmlns:a16="http://schemas.microsoft.com/office/drawing/2014/main" id="{F3F34D02-FB20-2844-AC32-B5E0C8709CDA}"/>
              </a:ext>
            </a:extLst>
          </p:cNvPr>
          <p:cNvSpPr>
            <a:spLocks noGrp="1"/>
          </p:cNvSpPr>
          <p:nvPr>
            <p:ph idx="1"/>
          </p:nvPr>
        </p:nvSpPr>
        <p:spPr/>
        <p:txBody>
          <a:bodyPr/>
          <a:lstStyle/>
          <a:p>
            <a:r>
              <a:rPr lang="en-GB" dirty="0"/>
              <a:t>Children have the right to participate in decisions that will affect them. </a:t>
            </a:r>
          </a:p>
          <a:p>
            <a:pPr marL="0" indent="0">
              <a:buNone/>
            </a:pPr>
            <a:endParaRPr lang="en-GB" dirty="0"/>
          </a:p>
          <a:p>
            <a:r>
              <a:rPr lang="en-GB" dirty="0"/>
              <a:t>If a decision is taken on behalf of a child, the best interests of the child shall be the overriding guide. </a:t>
            </a:r>
          </a:p>
          <a:p>
            <a:endParaRPr lang="en-GB" dirty="0"/>
          </a:p>
          <a:p>
            <a:r>
              <a:rPr lang="en-GB" dirty="0"/>
              <a:t>Referrals should be done in consultation with child focused agencies specialising in the special needs of child survivors of sexual abuse, and who are familiar with local procedures relating to the protection of children</a:t>
            </a:r>
            <a:endParaRPr lang="en-US" dirty="0"/>
          </a:p>
        </p:txBody>
      </p:sp>
    </p:spTree>
    <p:extLst>
      <p:ext uri="{BB962C8B-B14F-4D97-AF65-F5344CB8AC3E}">
        <p14:creationId xmlns:p14="http://schemas.microsoft.com/office/powerpoint/2010/main" val="410363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B898-E26D-B541-81C7-0BAF6FA034F5}"/>
              </a:ext>
            </a:extLst>
          </p:cNvPr>
          <p:cNvSpPr>
            <a:spLocks noGrp="1"/>
          </p:cNvSpPr>
          <p:nvPr>
            <p:ph type="title"/>
          </p:nvPr>
        </p:nvSpPr>
        <p:spPr/>
        <p:txBody>
          <a:bodyPr/>
          <a:lstStyle/>
          <a:p>
            <a:r>
              <a:rPr lang="en-US" b="1" dirty="0">
                <a:solidFill>
                  <a:srgbClr val="00B050"/>
                </a:solidFill>
              </a:rPr>
              <a:t>Child Safeguarding</a:t>
            </a:r>
            <a:endParaRPr lang="en-US" dirty="0"/>
          </a:p>
        </p:txBody>
      </p:sp>
      <p:sp>
        <p:nvSpPr>
          <p:cNvPr id="3" name="Content Placeholder 2">
            <a:extLst>
              <a:ext uri="{FF2B5EF4-FFF2-40B4-BE49-F238E27FC236}">
                <a16:creationId xmlns:a16="http://schemas.microsoft.com/office/drawing/2014/main" id="{66FC37DA-C59F-4640-A04E-79DBEC860498}"/>
              </a:ext>
            </a:extLst>
          </p:cNvPr>
          <p:cNvSpPr>
            <a:spLocks noGrp="1"/>
          </p:cNvSpPr>
          <p:nvPr>
            <p:ph idx="1"/>
          </p:nvPr>
        </p:nvSpPr>
        <p:spPr>
          <a:xfrm>
            <a:off x="1371600" y="2285999"/>
            <a:ext cx="9601200" cy="3964329"/>
          </a:xfrm>
        </p:spPr>
        <p:txBody>
          <a:bodyPr>
            <a:normAutofit lnSpcReduction="10000"/>
          </a:bodyPr>
          <a:lstStyle/>
          <a:p>
            <a:pPr marL="0" indent="0">
              <a:buNone/>
            </a:pPr>
            <a:r>
              <a:rPr lang="en-AU" b="1" dirty="0"/>
              <a:t>Sexual exploitation and abuse by aid workers and peacekeepers is also a real and concerning phenomenon as well as those travelling to disaster affected areas: </a:t>
            </a:r>
            <a:endParaRPr lang="en-AU" dirty="0"/>
          </a:p>
          <a:p>
            <a:r>
              <a:rPr lang="en-AU" dirty="0"/>
              <a:t>After the 2004 Boxing Day tsunami, over 60 convicted child sex offenders left Queensland, and over 50 left New Zealand, to visit the affected areas </a:t>
            </a:r>
          </a:p>
          <a:p>
            <a:r>
              <a:rPr lang="en-AU" dirty="0"/>
              <a:t>In Liberia in 2006, Save the Children reported high levels of abuse of girls by humanitarian agencies, some as young as eight </a:t>
            </a:r>
          </a:p>
          <a:p>
            <a:r>
              <a:rPr lang="en-AU" dirty="0"/>
              <a:t>A 2008 study by Save the Children in Côte D’Ivoire, Sudan and Haiti, revealed that 23 humanitarian, peacekeeping and security organisations were associated with cases of child abuse (these include civil humanitarian agencies, such as those delivering food and nutritional assistance; care, education and health services; reconstruction, shelter, training and livelihood support, as well as military actors providing peace and security services)</a:t>
            </a:r>
          </a:p>
          <a:p>
            <a:endParaRPr lang="en-US" dirty="0"/>
          </a:p>
        </p:txBody>
      </p:sp>
    </p:spTree>
    <p:extLst>
      <p:ext uri="{BB962C8B-B14F-4D97-AF65-F5344CB8AC3E}">
        <p14:creationId xmlns:p14="http://schemas.microsoft.com/office/powerpoint/2010/main" val="198389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352A-E5C9-CA42-B1C4-679C6B01B696}"/>
              </a:ext>
            </a:extLst>
          </p:cNvPr>
          <p:cNvSpPr>
            <a:spLocks noGrp="1"/>
          </p:cNvSpPr>
          <p:nvPr>
            <p:ph type="title"/>
          </p:nvPr>
        </p:nvSpPr>
        <p:spPr/>
        <p:txBody>
          <a:bodyPr/>
          <a:lstStyle/>
          <a:p>
            <a:r>
              <a:rPr lang="en-US" b="1" dirty="0">
                <a:solidFill>
                  <a:srgbClr val="00B050"/>
                </a:solidFill>
              </a:rPr>
              <a:t>Child Safeguarding</a:t>
            </a:r>
            <a:endParaRPr lang="en-US" dirty="0"/>
          </a:p>
        </p:txBody>
      </p:sp>
      <p:sp>
        <p:nvSpPr>
          <p:cNvPr id="3" name="Content Placeholder 2">
            <a:extLst>
              <a:ext uri="{FF2B5EF4-FFF2-40B4-BE49-F238E27FC236}">
                <a16:creationId xmlns:a16="http://schemas.microsoft.com/office/drawing/2014/main" id="{E357A748-13B5-9647-82E9-09B2CE1DA93E}"/>
              </a:ext>
            </a:extLst>
          </p:cNvPr>
          <p:cNvSpPr>
            <a:spLocks noGrp="1"/>
          </p:cNvSpPr>
          <p:nvPr>
            <p:ph idx="1"/>
          </p:nvPr>
        </p:nvSpPr>
        <p:spPr>
          <a:xfrm>
            <a:off x="1371600" y="1469985"/>
            <a:ext cx="9601200" cy="5058137"/>
          </a:xfrm>
        </p:spPr>
        <p:txBody>
          <a:bodyPr>
            <a:normAutofit fontScale="85000" lnSpcReduction="10000"/>
          </a:bodyPr>
          <a:lstStyle/>
          <a:p>
            <a:r>
              <a:rPr lang="en-AU" dirty="0"/>
              <a:t>Child abuse and exploitation traumatises children and adversely affects their development and wellbeing. At its core, child abuse and exploitation undermines a child’s right to grow up safely. </a:t>
            </a:r>
          </a:p>
          <a:p>
            <a:r>
              <a:rPr lang="en-AU" dirty="0"/>
              <a:t>Research clearly indicates that children who have been abused or neglected often have poorer outcomes on many indicators of health and wellbeing, including social, emotional, physical and psychological functioning. This can include: </a:t>
            </a:r>
          </a:p>
          <a:p>
            <a:pPr lvl="1"/>
            <a:r>
              <a:rPr lang="en-AU" dirty="0"/>
              <a:t>Permanent physical damage </a:t>
            </a:r>
          </a:p>
          <a:p>
            <a:pPr lvl="1"/>
            <a:r>
              <a:rPr lang="en-AU" dirty="0"/>
              <a:t>Developmental trauma </a:t>
            </a:r>
          </a:p>
          <a:p>
            <a:pPr lvl="1"/>
            <a:r>
              <a:rPr lang="en-AU" dirty="0"/>
              <a:t>Anxiety </a:t>
            </a:r>
          </a:p>
          <a:p>
            <a:pPr lvl="1"/>
            <a:r>
              <a:rPr lang="en-AU" dirty="0"/>
              <a:t>Depression </a:t>
            </a:r>
          </a:p>
          <a:p>
            <a:pPr lvl="1"/>
            <a:r>
              <a:rPr lang="en-AU" dirty="0"/>
              <a:t>Developmental delays </a:t>
            </a:r>
          </a:p>
          <a:p>
            <a:pPr lvl="1"/>
            <a:r>
              <a:rPr lang="en-AU" dirty="0"/>
              <a:t>Low academic achievement </a:t>
            </a:r>
          </a:p>
          <a:p>
            <a:pPr lvl="1"/>
            <a:r>
              <a:rPr lang="en-AU" dirty="0"/>
              <a:t>Self-harming and suicidal behaviour </a:t>
            </a:r>
          </a:p>
          <a:p>
            <a:pPr lvl="1"/>
            <a:r>
              <a:rPr lang="en-AU" dirty="0"/>
              <a:t>Aggression and acting out behaviour </a:t>
            </a:r>
          </a:p>
          <a:p>
            <a:pPr lvl="1"/>
            <a:r>
              <a:rPr lang="en-AU" dirty="0"/>
              <a:t>Difficulties making and maintaining positive relationships </a:t>
            </a:r>
          </a:p>
          <a:p>
            <a:pPr marL="530352" lvl="1" indent="0">
              <a:buNone/>
            </a:pPr>
            <a:endParaRPr lang="en-AU" dirty="0"/>
          </a:p>
          <a:p>
            <a:pPr marL="530352" lvl="1" indent="0">
              <a:buNone/>
            </a:pPr>
            <a:r>
              <a:rPr lang="en-AU" i="0" dirty="0"/>
              <a:t>These consequences can last a lifetime and the impact on boys and girls can sometimes be different. </a:t>
            </a:r>
          </a:p>
          <a:p>
            <a:endParaRPr lang="en-US" dirty="0"/>
          </a:p>
        </p:txBody>
      </p:sp>
    </p:spTree>
    <p:extLst>
      <p:ext uri="{BB962C8B-B14F-4D97-AF65-F5344CB8AC3E}">
        <p14:creationId xmlns:p14="http://schemas.microsoft.com/office/powerpoint/2010/main" val="34528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7E7C-4A2F-6E42-B1D6-02394480FB75}"/>
              </a:ext>
            </a:extLst>
          </p:cNvPr>
          <p:cNvSpPr>
            <a:spLocks noGrp="1"/>
          </p:cNvSpPr>
          <p:nvPr>
            <p:ph type="title"/>
          </p:nvPr>
        </p:nvSpPr>
        <p:spPr/>
        <p:txBody>
          <a:bodyPr>
            <a:normAutofit/>
          </a:bodyPr>
          <a:lstStyle/>
          <a:p>
            <a:r>
              <a:rPr lang="en-US" b="1" dirty="0">
                <a:solidFill>
                  <a:srgbClr val="00B050"/>
                </a:solidFill>
              </a:rPr>
              <a:t>Prevention of Sexual Exploitation and Abuse (SEA) </a:t>
            </a:r>
          </a:p>
        </p:txBody>
      </p:sp>
      <p:sp>
        <p:nvSpPr>
          <p:cNvPr id="3" name="Content Placeholder 2">
            <a:extLst>
              <a:ext uri="{FF2B5EF4-FFF2-40B4-BE49-F238E27FC236}">
                <a16:creationId xmlns:a16="http://schemas.microsoft.com/office/drawing/2014/main" id="{1FC569F2-4C36-2F4D-A39E-74DA5E3A0C9D}"/>
              </a:ext>
            </a:extLst>
          </p:cNvPr>
          <p:cNvSpPr>
            <a:spLocks noGrp="1"/>
          </p:cNvSpPr>
          <p:nvPr>
            <p:ph idx="1"/>
          </p:nvPr>
        </p:nvSpPr>
        <p:spPr/>
        <p:txBody>
          <a:bodyPr>
            <a:normAutofit/>
          </a:bodyPr>
          <a:lstStyle/>
          <a:p>
            <a:pPr marL="0" indent="0">
              <a:buNone/>
            </a:pPr>
            <a:r>
              <a:rPr lang="en-US" dirty="0"/>
              <a:t>SEA, or sexual misconduct, occurs against a child or an adult and can occur between people of the same or different genders. It includes situations such as:</a:t>
            </a:r>
          </a:p>
          <a:p>
            <a:r>
              <a:rPr lang="en-US" dirty="0"/>
              <a:t>Sexual exploitation and abuse;</a:t>
            </a:r>
          </a:p>
          <a:p>
            <a:r>
              <a:rPr lang="en-US" dirty="0"/>
              <a:t>Sexual harassment;</a:t>
            </a:r>
          </a:p>
          <a:p>
            <a:r>
              <a:rPr lang="en-US" dirty="0"/>
              <a:t>Child sexual abuse and exploitation;</a:t>
            </a:r>
          </a:p>
          <a:p>
            <a:r>
              <a:rPr lang="en-US" dirty="0"/>
              <a:t>Women and men sexually exploited through sex work;</a:t>
            </a:r>
          </a:p>
          <a:p>
            <a:r>
              <a:rPr lang="en-US" dirty="0"/>
              <a:t>Possessing, controlling, producing, distributing, obtaining or transmitting sexually exploitative images of adults or children.</a:t>
            </a:r>
          </a:p>
          <a:p>
            <a:pPr marL="0" indent="0">
              <a:buNone/>
            </a:pPr>
            <a:endParaRPr lang="en-US" dirty="0"/>
          </a:p>
        </p:txBody>
      </p:sp>
    </p:spTree>
    <p:extLst>
      <p:ext uri="{BB962C8B-B14F-4D97-AF65-F5344CB8AC3E}">
        <p14:creationId xmlns:p14="http://schemas.microsoft.com/office/powerpoint/2010/main" val="418163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1F868-437A-1A44-AF38-3E7F60EE9BA0}"/>
              </a:ext>
            </a:extLst>
          </p:cNvPr>
          <p:cNvSpPr>
            <a:spLocks noGrp="1"/>
          </p:cNvSpPr>
          <p:nvPr>
            <p:ph type="title"/>
          </p:nvPr>
        </p:nvSpPr>
        <p:spPr/>
        <p:txBody>
          <a:bodyPr>
            <a:normAutofit fontScale="90000"/>
          </a:bodyPr>
          <a:lstStyle/>
          <a:p>
            <a:r>
              <a:rPr lang="en-US" b="1" dirty="0">
                <a:solidFill>
                  <a:srgbClr val="00B050"/>
                </a:solidFill>
              </a:rPr>
              <a:t>IASC Six Core Principles Relating to Sexual Exploitation and Abuse</a:t>
            </a:r>
            <a:br>
              <a:rPr lang="en-AU" dirty="0">
                <a:solidFill>
                  <a:srgbClr val="00B050"/>
                </a:solidFill>
              </a:rPr>
            </a:br>
            <a:br>
              <a:rPr lang="en-AU" dirty="0"/>
            </a:br>
            <a:endParaRPr lang="en-US" dirty="0"/>
          </a:p>
        </p:txBody>
      </p:sp>
      <p:sp>
        <p:nvSpPr>
          <p:cNvPr id="3" name="Content Placeholder 2">
            <a:extLst>
              <a:ext uri="{FF2B5EF4-FFF2-40B4-BE49-F238E27FC236}">
                <a16:creationId xmlns:a16="http://schemas.microsoft.com/office/drawing/2014/main" id="{239739B0-6C7C-9146-8F0E-2E2FD5FECFB2}"/>
              </a:ext>
            </a:extLst>
          </p:cNvPr>
          <p:cNvSpPr>
            <a:spLocks noGrp="1"/>
          </p:cNvSpPr>
          <p:nvPr>
            <p:ph idx="1"/>
          </p:nvPr>
        </p:nvSpPr>
        <p:spPr>
          <a:xfrm>
            <a:off x="1371599" y="2026557"/>
            <a:ext cx="9149787" cy="4237464"/>
          </a:xfrm>
        </p:spPr>
        <p:txBody>
          <a:bodyPr>
            <a:normAutofit/>
          </a:bodyPr>
          <a:lstStyle/>
          <a:p>
            <a:pPr lvl="0"/>
            <a:r>
              <a:rPr lang="en-US" dirty="0"/>
              <a:t>Sexual exploitation and abuse by humanitarian workers constitute acts of gross misconduct and are therefore grounds for termination of employment.</a:t>
            </a:r>
            <a:endParaRPr lang="en-AU" dirty="0"/>
          </a:p>
          <a:p>
            <a:pPr marL="0" indent="0">
              <a:buNone/>
            </a:pPr>
            <a:r>
              <a:rPr lang="en-US" dirty="0"/>
              <a:t> </a:t>
            </a:r>
            <a:endParaRPr lang="en-AU" dirty="0"/>
          </a:p>
          <a:p>
            <a:pPr lvl="0"/>
            <a:r>
              <a:rPr lang="en-US" dirty="0"/>
              <a:t>Sexual activity with children (persons under the age of 18) is prohibited regardless of the age of majority or age of consent locally. Mistaken belief regarding the age of a child is not a defence.</a:t>
            </a:r>
            <a:endParaRPr lang="en-AU" dirty="0"/>
          </a:p>
          <a:p>
            <a:endParaRPr lang="en-AU" dirty="0"/>
          </a:p>
          <a:p>
            <a:pPr lvl="0"/>
            <a:r>
              <a:rPr lang="en-US" dirty="0"/>
              <a:t>Exchange of money, employment, goods, or services for sex, including sexual favours or other forms of humiliating, degrading or exploitative behaviour is prohibited. This includes exchange of assistance that is due to beneficiaries.</a:t>
            </a:r>
            <a:endParaRPr lang="en-AU" dirty="0"/>
          </a:p>
          <a:p>
            <a:endParaRPr lang="en-AU" dirty="0"/>
          </a:p>
          <a:p>
            <a:endParaRPr lang="en-US" dirty="0"/>
          </a:p>
        </p:txBody>
      </p:sp>
    </p:spTree>
    <p:extLst>
      <p:ext uri="{BB962C8B-B14F-4D97-AF65-F5344CB8AC3E}">
        <p14:creationId xmlns:p14="http://schemas.microsoft.com/office/powerpoint/2010/main" val="80058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3C00-0864-3D49-941F-8D18B7268E72}"/>
              </a:ext>
            </a:extLst>
          </p:cNvPr>
          <p:cNvSpPr>
            <a:spLocks noGrp="1"/>
          </p:cNvSpPr>
          <p:nvPr>
            <p:ph type="title"/>
          </p:nvPr>
        </p:nvSpPr>
        <p:spPr/>
        <p:txBody>
          <a:bodyPr>
            <a:normAutofit/>
          </a:bodyPr>
          <a:lstStyle/>
          <a:p>
            <a:r>
              <a:rPr lang="en-US" b="1" dirty="0">
                <a:solidFill>
                  <a:srgbClr val="00B050"/>
                </a:solidFill>
              </a:rPr>
              <a:t>IASC Six Core Principles Relating to Sexual Exploitation and Abuse</a:t>
            </a:r>
            <a:endParaRPr lang="en-US" dirty="0">
              <a:solidFill>
                <a:srgbClr val="00B050"/>
              </a:solidFill>
            </a:endParaRPr>
          </a:p>
        </p:txBody>
      </p:sp>
      <p:sp>
        <p:nvSpPr>
          <p:cNvPr id="3" name="Content Placeholder 2">
            <a:extLst>
              <a:ext uri="{FF2B5EF4-FFF2-40B4-BE49-F238E27FC236}">
                <a16:creationId xmlns:a16="http://schemas.microsoft.com/office/drawing/2014/main" id="{6C4F3D53-911E-7C47-88AC-B0E961734BA3}"/>
              </a:ext>
            </a:extLst>
          </p:cNvPr>
          <p:cNvSpPr>
            <a:spLocks noGrp="1"/>
          </p:cNvSpPr>
          <p:nvPr>
            <p:ph idx="1"/>
          </p:nvPr>
        </p:nvSpPr>
        <p:spPr>
          <a:xfrm>
            <a:off x="1371600" y="2025569"/>
            <a:ext cx="9994524" cy="4263719"/>
          </a:xfrm>
        </p:spPr>
        <p:txBody>
          <a:bodyPr>
            <a:normAutofit fontScale="92500" lnSpcReduction="20000"/>
          </a:bodyPr>
          <a:lstStyle/>
          <a:p>
            <a:pPr lvl="0"/>
            <a:r>
              <a:rPr lang="en-US" dirty="0"/>
              <a:t>Sexual relationships between humanitarian workers and beneficiaries are strongly discouraged since they are based on inherently unequal power dynamics. Such relationships undermine the credibility and integrity of humanitarian aid work. </a:t>
            </a:r>
            <a:endParaRPr lang="en-AU" dirty="0"/>
          </a:p>
          <a:p>
            <a:endParaRPr lang="en-AU" dirty="0"/>
          </a:p>
          <a:p>
            <a:pPr lvl="0"/>
            <a:r>
              <a:rPr lang="en-US" dirty="0"/>
              <a:t>Where a humanitarian worker develops concerns or suspicions regarding sexual abuse or exploitation by a fellow worker, whether in the same agency or not, he or she must report such concerns via established agency reporting mechanisms.</a:t>
            </a:r>
            <a:endParaRPr lang="en-AU" dirty="0"/>
          </a:p>
          <a:p>
            <a:endParaRPr lang="en-AU" dirty="0"/>
          </a:p>
          <a:p>
            <a:pPr lvl="0"/>
            <a:r>
              <a:rPr lang="en-US" dirty="0"/>
              <a:t>Humanitarian workers are obliged to create and maintain an environment which prevents sexual exploitation and abuse and promotes the implementation of their code of conduct. Managers at all levels have particular responsibilities to support and develop systems which maintain this environment.</a:t>
            </a:r>
            <a:endParaRPr lang="en-AU" dirty="0"/>
          </a:p>
          <a:p>
            <a:endParaRPr lang="en-AU" dirty="0"/>
          </a:p>
          <a:p>
            <a:pPr marL="0" indent="0">
              <a:buNone/>
            </a:pPr>
            <a:r>
              <a:rPr lang="en-GB" dirty="0"/>
              <a:t>See </a:t>
            </a:r>
            <a:r>
              <a:rPr lang="en-US" dirty="0"/>
              <a:t>Report of the Inter-Agency Standing Committee Task Force on Protection from Sexual Exploitation and Abuse in Humanitarian Crises of 13 June 2002, Plan of Action, Section I.A. </a:t>
            </a:r>
            <a:endParaRPr lang="en-AU" dirty="0"/>
          </a:p>
          <a:p>
            <a:pPr marL="0" indent="0">
              <a:buNone/>
            </a:pPr>
            <a:endParaRPr lang="en-US" dirty="0"/>
          </a:p>
        </p:txBody>
      </p:sp>
    </p:spTree>
    <p:extLst>
      <p:ext uri="{BB962C8B-B14F-4D97-AF65-F5344CB8AC3E}">
        <p14:creationId xmlns:p14="http://schemas.microsoft.com/office/powerpoint/2010/main" val="75301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65FD-0C61-2D43-98E7-7EFECF8A3AFE}"/>
              </a:ext>
            </a:extLst>
          </p:cNvPr>
          <p:cNvSpPr>
            <a:spLocks noGrp="1"/>
          </p:cNvSpPr>
          <p:nvPr>
            <p:ph type="title"/>
          </p:nvPr>
        </p:nvSpPr>
        <p:spPr>
          <a:xfrm>
            <a:off x="1371600" y="685800"/>
            <a:ext cx="9601200" cy="938463"/>
          </a:xfrm>
        </p:spPr>
        <p:txBody>
          <a:bodyPr/>
          <a:lstStyle/>
          <a:p>
            <a:r>
              <a:rPr lang="en-US" b="1" dirty="0">
                <a:solidFill>
                  <a:srgbClr val="00B050"/>
                </a:solidFill>
              </a:rPr>
              <a:t>Sexual exploitation &amp; abuse</a:t>
            </a:r>
          </a:p>
        </p:txBody>
      </p:sp>
      <p:sp>
        <p:nvSpPr>
          <p:cNvPr id="3" name="Content Placeholder 2">
            <a:extLst>
              <a:ext uri="{FF2B5EF4-FFF2-40B4-BE49-F238E27FC236}">
                <a16:creationId xmlns:a16="http://schemas.microsoft.com/office/drawing/2014/main" id="{862AE78B-855D-1146-9FBF-9C1800CF4A96}"/>
              </a:ext>
            </a:extLst>
          </p:cNvPr>
          <p:cNvSpPr>
            <a:spLocks noGrp="1"/>
          </p:cNvSpPr>
          <p:nvPr>
            <p:ph idx="1"/>
          </p:nvPr>
        </p:nvSpPr>
        <p:spPr>
          <a:xfrm>
            <a:off x="1371600" y="1479883"/>
            <a:ext cx="9601200" cy="5017169"/>
          </a:xfrm>
        </p:spPr>
        <p:txBody>
          <a:bodyPr>
            <a:normAutofit/>
          </a:bodyPr>
          <a:lstStyle/>
          <a:p>
            <a:r>
              <a:rPr lang="en-US" dirty="0"/>
              <a:t>Issues of SEA are fundamentally about abuses of power</a:t>
            </a:r>
          </a:p>
          <a:p>
            <a:endParaRPr lang="en-US" dirty="0"/>
          </a:p>
          <a:p>
            <a:r>
              <a:rPr lang="en-US" dirty="0"/>
              <a:t>Situations of poverty, vulnerability and discrimination as well as power inequities between genders, between aid workers and beneficiary communities, and within organisations, create unequal power dynamics </a:t>
            </a:r>
          </a:p>
          <a:p>
            <a:pPr marL="0" indent="0">
              <a:buNone/>
            </a:pPr>
            <a:endParaRPr lang="en-US" dirty="0"/>
          </a:p>
          <a:p>
            <a:r>
              <a:rPr lang="en-GB" dirty="0"/>
              <a:t>Given differing local contexts, personnel may also be faced with a range of unfamiliar social, cultural, financial or personal settings when working or volunteering overseas</a:t>
            </a:r>
          </a:p>
          <a:p>
            <a:pPr marL="0" indent="0">
              <a:buNone/>
            </a:pPr>
            <a:endParaRPr lang="en-GB" dirty="0"/>
          </a:p>
          <a:p>
            <a:r>
              <a:rPr lang="en-US" dirty="0"/>
              <a:t>These factors result in environments where SEA can exist</a:t>
            </a:r>
          </a:p>
          <a:p>
            <a:pPr marL="0" indent="0">
              <a:buNone/>
            </a:pPr>
            <a:endParaRPr lang="en-GB" dirty="0"/>
          </a:p>
          <a:p>
            <a:endParaRPr lang="en-GB" dirty="0"/>
          </a:p>
          <a:p>
            <a:endParaRPr lang="en-US" dirty="0"/>
          </a:p>
          <a:p>
            <a:pPr marL="0" indent="0">
              <a:buNone/>
            </a:pPr>
            <a:endParaRPr lang="en-US" dirty="0"/>
          </a:p>
        </p:txBody>
      </p:sp>
    </p:spTree>
    <p:extLst>
      <p:ext uri="{BB962C8B-B14F-4D97-AF65-F5344CB8AC3E}">
        <p14:creationId xmlns:p14="http://schemas.microsoft.com/office/powerpoint/2010/main" val="401149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98B3-D509-4340-9FDE-39F400F493D7}"/>
              </a:ext>
            </a:extLst>
          </p:cNvPr>
          <p:cNvSpPr>
            <a:spLocks noGrp="1"/>
          </p:cNvSpPr>
          <p:nvPr>
            <p:ph type="title"/>
          </p:nvPr>
        </p:nvSpPr>
        <p:spPr/>
        <p:txBody>
          <a:bodyPr/>
          <a:lstStyle/>
          <a:p>
            <a:r>
              <a:rPr lang="en-US" b="1" dirty="0">
                <a:solidFill>
                  <a:srgbClr val="00B050"/>
                </a:solidFill>
              </a:rPr>
              <a:t>Sexual exploitation &amp; abuse</a:t>
            </a:r>
            <a:endParaRPr lang="en-US" dirty="0"/>
          </a:p>
        </p:txBody>
      </p:sp>
      <p:sp>
        <p:nvSpPr>
          <p:cNvPr id="3" name="Content Placeholder 2">
            <a:extLst>
              <a:ext uri="{FF2B5EF4-FFF2-40B4-BE49-F238E27FC236}">
                <a16:creationId xmlns:a16="http://schemas.microsoft.com/office/drawing/2014/main" id="{2C569F03-1457-B345-AA3F-BB3B06A932E7}"/>
              </a:ext>
            </a:extLst>
          </p:cNvPr>
          <p:cNvSpPr>
            <a:spLocks noGrp="1"/>
          </p:cNvSpPr>
          <p:nvPr>
            <p:ph idx="1"/>
          </p:nvPr>
        </p:nvSpPr>
        <p:spPr/>
        <p:txBody>
          <a:bodyPr>
            <a:normAutofit/>
          </a:bodyPr>
          <a:lstStyle/>
          <a:p>
            <a:r>
              <a:rPr lang="en-US" dirty="0"/>
              <a:t>Victims in these situations are less likely to report SEA given power imbalances and reliance on aid workers to provide life supporting services</a:t>
            </a:r>
          </a:p>
          <a:p>
            <a:pPr marL="0" indent="0">
              <a:buNone/>
            </a:pPr>
            <a:endParaRPr lang="en-GB" dirty="0"/>
          </a:p>
          <a:p>
            <a:endParaRPr lang="en-GB" dirty="0"/>
          </a:p>
          <a:p>
            <a:r>
              <a:rPr lang="en-GB" dirty="0"/>
              <a:t>The </a:t>
            </a:r>
            <a:r>
              <a:rPr lang="en-AU" dirty="0"/>
              <a:t>impact of SEA on an individual’s health and wellbeing, and in particular that negative physical, mental health and social outcomes that are likely to be compounded when perpetrated by a person in authority.</a:t>
            </a:r>
          </a:p>
          <a:p>
            <a:endParaRPr lang="en-AU" dirty="0"/>
          </a:p>
          <a:p>
            <a:endParaRPr lang="en-AU" dirty="0"/>
          </a:p>
          <a:p>
            <a:endParaRPr lang="en-AU" dirty="0"/>
          </a:p>
          <a:p>
            <a:endParaRPr lang="en-US" dirty="0"/>
          </a:p>
        </p:txBody>
      </p:sp>
    </p:spTree>
    <p:extLst>
      <p:ext uri="{BB962C8B-B14F-4D97-AF65-F5344CB8AC3E}">
        <p14:creationId xmlns:p14="http://schemas.microsoft.com/office/powerpoint/2010/main" val="39231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F54-3A18-A540-AEEF-7E24C234B9E8}"/>
              </a:ext>
            </a:extLst>
          </p:cNvPr>
          <p:cNvSpPr>
            <a:spLocks noGrp="1"/>
          </p:cNvSpPr>
          <p:nvPr>
            <p:ph type="title"/>
          </p:nvPr>
        </p:nvSpPr>
        <p:spPr/>
        <p:txBody>
          <a:bodyPr/>
          <a:lstStyle/>
          <a:p>
            <a:r>
              <a:rPr lang="en-US" b="1" dirty="0">
                <a:solidFill>
                  <a:srgbClr val="00B050"/>
                </a:solidFill>
              </a:rPr>
              <a:t>Victim/Survivor centred approach</a:t>
            </a:r>
          </a:p>
        </p:txBody>
      </p:sp>
      <p:sp>
        <p:nvSpPr>
          <p:cNvPr id="3" name="Content Placeholder 2">
            <a:extLst>
              <a:ext uri="{FF2B5EF4-FFF2-40B4-BE49-F238E27FC236}">
                <a16:creationId xmlns:a16="http://schemas.microsoft.com/office/drawing/2014/main" id="{C2A8B304-C2B7-214B-A161-6E81C2D05B1F}"/>
              </a:ext>
            </a:extLst>
          </p:cNvPr>
          <p:cNvSpPr>
            <a:spLocks noGrp="1"/>
          </p:cNvSpPr>
          <p:nvPr>
            <p:ph idx="1"/>
          </p:nvPr>
        </p:nvSpPr>
        <p:spPr>
          <a:xfrm>
            <a:off x="1371600" y="1638795"/>
            <a:ext cx="9601200" cy="4334493"/>
          </a:xfrm>
        </p:spPr>
        <p:txBody>
          <a:bodyPr>
            <a:normAutofit fontScale="92500" lnSpcReduction="20000"/>
          </a:bodyPr>
          <a:lstStyle/>
          <a:p>
            <a:r>
              <a:rPr lang="en-AU" dirty="0"/>
              <a:t>A failure to listen to and consider the needs of victims and survivors of SEA, will engender a response that is not only ineffective, but potentially harmful. </a:t>
            </a:r>
          </a:p>
          <a:p>
            <a:pPr marL="0" indent="0">
              <a:buNone/>
            </a:pPr>
            <a:endParaRPr lang="en-AU" dirty="0"/>
          </a:p>
          <a:p>
            <a:r>
              <a:rPr lang="en-GB" dirty="0"/>
              <a:t>Ensure that all responses are developed in a manner that balances respect for due process with a survivor-centred approach in which the survivor’s wishes, safety and wellbeing remain a priority in all matters and procedures. Furthermore, all actions taken should be guided by respect for choices, wishes rights and dignity of the survivor.</a:t>
            </a:r>
            <a:endParaRPr lang="en-AU" dirty="0"/>
          </a:p>
          <a:p>
            <a:pPr marL="0" indent="0">
              <a:buNone/>
            </a:pPr>
            <a:endParaRPr lang="en-AU" dirty="0"/>
          </a:p>
          <a:p>
            <a:r>
              <a:rPr lang="en-AU" dirty="0"/>
              <a:t>Victims and survivors should demonstrably be front and centre of all efforts to tackle SEA and this means the inclusion of victim and survivor voices in policy-making processes on an ongoing basis. </a:t>
            </a:r>
          </a:p>
          <a:p>
            <a:endParaRPr lang="en-AU" dirty="0"/>
          </a:p>
          <a:p>
            <a:r>
              <a:rPr lang="en-AU" dirty="0"/>
              <a:t>In order to be meaningful, however, the victim-centred approach needs to be fully integrated across all aspects of the sector’s SEA response.</a:t>
            </a:r>
          </a:p>
          <a:p>
            <a:pPr marL="0" indent="0">
              <a:buNone/>
            </a:pPr>
            <a:endParaRPr lang="en-AU" b="1" dirty="0"/>
          </a:p>
        </p:txBody>
      </p:sp>
    </p:spTree>
    <p:extLst>
      <p:ext uri="{BB962C8B-B14F-4D97-AF65-F5344CB8AC3E}">
        <p14:creationId xmlns:p14="http://schemas.microsoft.com/office/powerpoint/2010/main" val="206707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E7B6-64CE-E748-A463-2DA5BB5F9E84}"/>
              </a:ext>
            </a:extLst>
          </p:cNvPr>
          <p:cNvSpPr>
            <a:spLocks noGrp="1"/>
          </p:cNvSpPr>
          <p:nvPr>
            <p:ph type="title"/>
          </p:nvPr>
        </p:nvSpPr>
        <p:spPr/>
        <p:txBody>
          <a:bodyPr/>
          <a:lstStyle/>
          <a:p>
            <a:r>
              <a:rPr lang="en-US" b="1" dirty="0">
                <a:solidFill>
                  <a:srgbClr val="00B050"/>
                </a:solidFill>
              </a:rPr>
              <a:t>Welcome and Introductions </a:t>
            </a:r>
            <a:br>
              <a:rPr lang="en-US" dirty="0"/>
            </a:br>
            <a:endParaRPr lang="en-US" dirty="0"/>
          </a:p>
        </p:txBody>
      </p:sp>
      <p:sp>
        <p:nvSpPr>
          <p:cNvPr id="3" name="Content Placeholder 2">
            <a:extLst>
              <a:ext uri="{FF2B5EF4-FFF2-40B4-BE49-F238E27FC236}">
                <a16:creationId xmlns:a16="http://schemas.microsoft.com/office/drawing/2014/main" id="{9446113D-1141-3F4C-8459-9777C72102F0}"/>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37927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7073-A971-A648-BFC2-0A9C034FF8FA}"/>
              </a:ext>
            </a:extLst>
          </p:cNvPr>
          <p:cNvSpPr>
            <a:spLocks noGrp="1"/>
          </p:cNvSpPr>
          <p:nvPr>
            <p:ph type="title"/>
          </p:nvPr>
        </p:nvSpPr>
        <p:spPr/>
        <p:txBody>
          <a:bodyPr/>
          <a:lstStyle/>
          <a:p>
            <a:r>
              <a:rPr lang="en-US" b="1" dirty="0">
                <a:solidFill>
                  <a:srgbClr val="00B050"/>
                </a:solidFill>
              </a:rPr>
              <a:t>Sexual exploitation &amp; abuse</a:t>
            </a:r>
            <a:endParaRPr lang="en-US" dirty="0"/>
          </a:p>
        </p:txBody>
      </p:sp>
      <p:sp>
        <p:nvSpPr>
          <p:cNvPr id="3" name="Content Placeholder 2">
            <a:extLst>
              <a:ext uri="{FF2B5EF4-FFF2-40B4-BE49-F238E27FC236}">
                <a16:creationId xmlns:a16="http://schemas.microsoft.com/office/drawing/2014/main" id="{8E10724C-AAA6-8D4B-999F-991F7F92F3C5}"/>
              </a:ext>
            </a:extLst>
          </p:cNvPr>
          <p:cNvSpPr>
            <a:spLocks noGrp="1"/>
          </p:cNvSpPr>
          <p:nvPr>
            <p:ph idx="1"/>
          </p:nvPr>
        </p:nvSpPr>
        <p:spPr/>
        <p:txBody>
          <a:bodyPr/>
          <a:lstStyle/>
          <a:p>
            <a:r>
              <a:rPr lang="en-GB" dirty="0"/>
              <a:t>Communities trust that the people representing INGOs will conduct themselves in a professional manner at all times and not engage in behaviour contrary to the safety or wellbeing of the children and adults they come into contact with. </a:t>
            </a:r>
            <a:endParaRPr lang="en-US" dirty="0"/>
          </a:p>
          <a:p>
            <a:pPr marL="0" indent="0">
              <a:buNone/>
            </a:pPr>
            <a:endParaRPr lang="en-US" dirty="0"/>
          </a:p>
          <a:p>
            <a:pPr marL="0" indent="0">
              <a:buNone/>
            </a:pPr>
            <a:endParaRPr lang="en-US" dirty="0"/>
          </a:p>
          <a:p>
            <a:r>
              <a:rPr lang="en-US" dirty="0"/>
              <a:t>Organisations need to make clear – behavior by personnel that </a:t>
            </a:r>
            <a:r>
              <a:rPr lang="en-US" b="1" dirty="0"/>
              <a:t>results</a:t>
            </a:r>
            <a:r>
              <a:rPr lang="en-US" dirty="0"/>
              <a:t> in SEA of a child or adult, </a:t>
            </a:r>
            <a:r>
              <a:rPr lang="en-US" b="1" dirty="0"/>
              <a:t>helps facilitate </a:t>
            </a:r>
            <a:r>
              <a:rPr lang="en-US" dirty="0"/>
              <a:t>SEA or where allegations of SEA are </a:t>
            </a:r>
            <a:r>
              <a:rPr lang="en-US" b="1" dirty="0"/>
              <a:t>ignored </a:t>
            </a:r>
            <a:r>
              <a:rPr lang="en-US" dirty="0"/>
              <a:t>by an organisation, will not be tolerated and the organisation will immediately respond and take seriously any concerns raised. </a:t>
            </a:r>
          </a:p>
          <a:p>
            <a:endParaRPr lang="en-US" dirty="0"/>
          </a:p>
        </p:txBody>
      </p:sp>
    </p:spTree>
    <p:extLst>
      <p:ext uri="{BB962C8B-B14F-4D97-AF65-F5344CB8AC3E}">
        <p14:creationId xmlns:p14="http://schemas.microsoft.com/office/powerpoint/2010/main" val="103618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E7FC-B7BB-5745-BF35-5B65AA8CFAA4}"/>
              </a:ext>
            </a:extLst>
          </p:cNvPr>
          <p:cNvSpPr>
            <a:spLocks noGrp="1"/>
          </p:cNvSpPr>
          <p:nvPr>
            <p:ph type="title"/>
          </p:nvPr>
        </p:nvSpPr>
        <p:spPr/>
        <p:txBody>
          <a:bodyPr/>
          <a:lstStyle/>
          <a:p>
            <a:r>
              <a:rPr lang="en-US" b="1" dirty="0">
                <a:solidFill>
                  <a:srgbClr val="00B050"/>
                </a:solidFill>
              </a:rPr>
              <a:t>Sexual exploitation &amp; abuse</a:t>
            </a:r>
            <a:endParaRPr lang="en-US" dirty="0"/>
          </a:p>
        </p:txBody>
      </p:sp>
      <p:sp>
        <p:nvSpPr>
          <p:cNvPr id="3" name="Content Placeholder 2">
            <a:extLst>
              <a:ext uri="{FF2B5EF4-FFF2-40B4-BE49-F238E27FC236}">
                <a16:creationId xmlns:a16="http://schemas.microsoft.com/office/drawing/2014/main" id="{FB87DF70-CF1C-0F46-96D2-EA8383642498}"/>
              </a:ext>
            </a:extLst>
          </p:cNvPr>
          <p:cNvSpPr>
            <a:spLocks noGrp="1"/>
          </p:cNvSpPr>
          <p:nvPr>
            <p:ph idx="1"/>
          </p:nvPr>
        </p:nvSpPr>
        <p:spPr>
          <a:xfrm>
            <a:off x="1371600" y="1574156"/>
            <a:ext cx="10214658" cy="4988689"/>
          </a:xfrm>
        </p:spPr>
        <p:txBody>
          <a:bodyPr>
            <a:normAutofit fontScale="62500" lnSpcReduction="20000"/>
          </a:bodyPr>
          <a:lstStyle/>
          <a:p>
            <a:pPr marL="0" indent="0">
              <a:buNone/>
            </a:pPr>
            <a:r>
              <a:rPr lang="en-AU" sz="2600" b="1" dirty="0"/>
              <a:t>The victims and survivors</a:t>
            </a:r>
          </a:p>
          <a:p>
            <a:r>
              <a:rPr lang="en-AU" sz="2300" dirty="0"/>
              <a:t>SEA is predominantly perpetrated against women and girls, although this is not exclusively the case. Steve Reeves, the Director of Child Safeguarding at Save the Children UK told us:</a:t>
            </a:r>
          </a:p>
          <a:p>
            <a:pPr marL="0" indent="0">
              <a:buNone/>
            </a:pPr>
            <a:r>
              <a:rPr lang="en-AU" sz="2300" dirty="0"/>
              <a:t>	</a:t>
            </a:r>
            <a:r>
              <a:rPr lang="en-AU" sz="2300" i="1" dirty="0"/>
              <a:t>Globally, it is pretty clear that girls and young women are most frequently the victims of sexual violence. We do 	see evidence of boys and young men being exploited sexually in the same way.</a:t>
            </a:r>
          </a:p>
          <a:p>
            <a:pPr marL="0" indent="0">
              <a:buNone/>
            </a:pPr>
            <a:endParaRPr lang="en-AU" sz="2300" i="1" dirty="0"/>
          </a:p>
          <a:p>
            <a:r>
              <a:rPr lang="en-AU" sz="2300" dirty="0"/>
              <a:t>Asmita Naik, co-author of the 2002 UNHCR and Save the Children report that revealed SEA by UN and aid agency staff in West Africa, shared the findings of her research from refugee camps in Liberia, Guinea and Sierra Leone in 2001.</a:t>
            </a:r>
          </a:p>
          <a:p>
            <a:pPr marL="0" indent="0">
              <a:buNone/>
            </a:pPr>
            <a:r>
              <a:rPr lang="en-AU" sz="2300" dirty="0"/>
              <a:t>	</a:t>
            </a:r>
            <a:r>
              <a:rPr lang="en-AU" sz="2300" i="1" dirty="0"/>
              <a:t>Victims were mainly girls aged 13 and 18 years, who reported far-reaching consequences of the abuse on their 	lives: pregnancies, abortions, teenage motherhood, exposure to sexually transmitted diseases and HIV/AIDS, lost 	educational, skills-training and employment opportunities and social exclusion. A refugee child said, “An [Aid] 	worker 	made me pregnant but now he left me and is loving to another young girl”.</a:t>
            </a:r>
          </a:p>
          <a:p>
            <a:pPr marL="0" indent="0">
              <a:buNone/>
            </a:pPr>
            <a:r>
              <a:rPr lang="en-AU" sz="2300" dirty="0"/>
              <a:t>She added that:</a:t>
            </a:r>
          </a:p>
          <a:p>
            <a:pPr marL="0" indent="0">
              <a:buNone/>
            </a:pPr>
            <a:r>
              <a:rPr lang="en-AU" sz="2300" dirty="0"/>
              <a:t>	</a:t>
            </a:r>
            <a:r>
              <a:rPr lang="en-AU" sz="2300" i="1" dirty="0"/>
              <a:t>Boys were sometimes victims of sexual exploitation by male and female aid workers, but more often exploited in 	other ways, for instance, forced to carry out personal chores in exchange for aid supplies. One adolescent boy 	said, “I have no father and no mother and there are jobs that I am being made to do like washing underpants in 	exchange for food which I do because I have no parents. I wish I had my parents because I do not have any support 	and I am exposed to so much abuse</a:t>
            </a:r>
          </a:p>
          <a:p>
            <a:pPr marL="0" indent="0">
              <a:buNone/>
            </a:pPr>
            <a:br>
              <a:rPr lang="en-AU" dirty="0"/>
            </a:br>
            <a:endParaRPr lang="en-AU" i="1" dirty="0"/>
          </a:p>
          <a:p>
            <a:pPr marL="0" indent="0">
              <a:buNone/>
            </a:pPr>
            <a:r>
              <a:rPr lang="en-US" i="1" dirty="0"/>
              <a:t>Sexual exploitation and abuse in the aid sector, International Development Committee, House of Commons UK</a:t>
            </a:r>
          </a:p>
          <a:p>
            <a:pPr marL="0" indent="0">
              <a:buNone/>
            </a:pPr>
            <a:endParaRPr lang="en-US" dirty="0"/>
          </a:p>
        </p:txBody>
      </p:sp>
    </p:spTree>
    <p:extLst>
      <p:ext uri="{BB962C8B-B14F-4D97-AF65-F5344CB8AC3E}">
        <p14:creationId xmlns:p14="http://schemas.microsoft.com/office/powerpoint/2010/main" val="2568948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2D77-1DEF-7946-9410-5F5CF6F294AE}"/>
              </a:ext>
            </a:extLst>
          </p:cNvPr>
          <p:cNvSpPr>
            <a:spLocks noGrp="1"/>
          </p:cNvSpPr>
          <p:nvPr>
            <p:ph type="title"/>
          </p:nvPr>
        </p:nvSpPr>
        <p:spPr/>
        <p:txBody>
          <a:bodyPr/>
          <a:lstStyle/>
          <a:p>
            <a:r>
              <a:rPr lang="en-US" b="1" dirty="0">
                <a:solidFill>
                  <a:srgbClr val="00B050"/>
                </a:solidFill>
              </a:rPr>
              <a:t>Sexual exploitation &amp; abuse</a:t>
            </a:r>
            <a:endParaRPr lang="en-US" dirty="0"/>
          </a:p>
        </p:txBody>
      </p:sp>
      <p:sp>
        <p:nvSpPr>
          <p:cNvPr id="3" name="Content Placeholder 2">
            <a:extLst>
              <a:ext uri="{FF2B5EF4-FFF2-40B4-BE49-F238E27FC236}">
                <a16:creationId xmlns:a16="http://schemas.microsoft.com/office/drawing/2014/main" id="{173D62CB-6BB2-634D-A1CC-CDAAB9C9A67D}"/>
              </a:ext>
            </a:extLst>
          </p:cNvPr>
          <p:cNvSpPr>
            <a:spLocks noGrp="1"/>
          </p:cNvSpPr>
          <p:nvPr>
            <p:ph idx="1"/>
          </p:nvPr>
        </p:nvSpPr>
        <p:spPr>
          <a:xfrm>
            <a:off x="1371600" y="1585732"/>
            <a:ext cx="9601200" cy="5011838"/>
          </a:xfrm>
        </p:spPr>
        <p:txBody>
          <a:bodyPr>
            <a:normAutofit fontScale="85000" lnSpcReduction="20000"/>
          </a:bodyPr>
          <a:lstStyle/>
          <a:p>
            <a:pPr marL="0" indent="0">
              <a:buNone/>
            </a:pPr>
            <a:r>
              <a:rPr lang="en-AU" sz="2100" b="1" dirty="0"/>
              <a:t>The perpetrators</a:t>
            </a:r>
          </a:p>
          <a:p>
            <a:r>
              <a:rPr lang="en-AU" dirty="0"/>
              <a:t>The exploitation and abuse is mainly perpetrated by men. Steve Reeves said:</a:t>
            </a:r>
          </a:p>
          <a:p>
            <a:pPr marL="0" indent="0">
              <a:buNone/>
            </a:pPr>
            <a:r>
              <a:rPr lang="en-AU" dirty="0"/>
              <a:t>	</a:t>
            </a:r>
            <a:r>
              <a:rPr lang="en-AU" i="1" dirty="0"/>
              <a:t>As far as we can tell from the statistics available and the research available to us, this is 	abuse that is largely perpetrated by men. Although we should not discount the possibility 	that some women engage in sexually harmful behaviour, it is behaviour that is largely 	manifested by men.</a:t>
            </a:r>
          </a:p>
          <a:p>
            <a:r>
              <a:rPr lang="en-AU" dirty="0"/>
              <a:t>This was corroborated by Helen Evans, the former Global Head of Safeguarding at Oxfam GB. The abuse that Asmita Naik documented in 2001 was also perpetrated by men:</a:t>
            </a:r>
          </a:p>
          <a:p>
            <a:pPr marL="0" indent="0">
              <a:buNone/>
            </a:pPr>
            <a:r>
              <a:rPr lang="en-AU" dirty="0"/>
              <a:t>	</a:t>
            </a:r>
            <a:r>
              <a:rPr lang="en-AU" i="1" dirty="0"/>
              <a:t>Exploiters were men in the community with power, money and influence and included mainly 	local humanitarian workers extorting sex in exchange for desperately needed aid 	supplies 	(biscuits, 	soap, medicines, plastic sheeting etc).</a:t>
            </a:r>
          </a:p>
          <a:p>
            <a:r>
              <a:rPr lang="en-AU" dirty="0"/>
              <a:t>Corinna Csáky, author of Save the Children’s 2008 report, ‘No One to Turn To: the under-reporting of child sexual exploitation and abuse by aid workers and peacekeepers’, told us that: </a:t>
            </a:r>
          </a:p>
          <a:p>
            <a:pPr marL="0" indent="0">
              <a:buNone/>
            </a:pPr>
            <a:r>
              <a:rPr lang="en-AU" dirty="0"/>
              <a:t>	</a:t>
            </a:r>
            <a:r>
              <a:rPr lang="en-AU" i="1" dirty="0"/>
              <a:t>It is also very important that you note that the abusers are both foreign and national 	staff. Some come from overseas, but many more are local people employed by international 	humanitarian organisations. With the exception of peacekeeping forces, local people make 	up the majority of humanitarian staff. It is no surprise therefore that they make up the 	highest proportion of abusers. From the perspective of victims and survivors, there is no 	difference between the two.</a:t>
            </a:r>
          </a:p>
          <a:p>
            <a:pPr marL="0" indent="0">
              <a:buNone/>
            </a:pPr>
            <a:endParaRPr lang="en-US" dirty="0"/>
          </a:p>
        </p:txBody>
      </p:sp>
    </p:spTree>
    <p:extLst>
      <p:ext uri="{BB962C8B-B14F-4D97-AF65-F5344CB8AC3E}">
        <p14:creationId xmlns:p14="http://schemas.microsoft.com/office/powerpoint/2010/main" val="1904652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5992-4FFD-1647-9159-125B4237EF4E}"/>
              </a:ext>
            </a:extLst>
          </p:cNvPr>
          <p:cNvSpPr>
            <a:spLocks noGrp="1"/>
          </p:cNvSpPr>
          <p:nvPr>
            <p:ph type="title"/>
          </p:nvPr>
        </p:nvSpPr>
        <p:spPr/>
        <p:txBody>
          <a:bodyPr/>
          <a:lstStyle/>
          <a:p>
            <a:r>
              <a:rPr lang="en-US" b="1" dirty="0">
                <a:solidFill>
                  <a:srgbClr val="00B050"/>
                </a:solidFill>
              </a:rPr>
              <a:t>Case Study</a:t>
            </a:r>
          </a:p>
        </p:txBody>
      </p:sp>
      <p:sp>
        <p:nvSpPr>
          <p:cNvPr id="3" name="Content Placeholder 2">
            <a:extLst>
              <a:ext uri="{FF2B5EF4-FFF2-40B4-BE49-F238E27FC236}">
                <a16:creationId xmlns:a16="http://schemas.microsoft.com/office/drawing/2014/main" id="{36ED18B6-3F56-0644-A963-2F3FA775AC9D}"/>
              </a:ext>
            </a:extLst>
          </p:cNvPr>
          <p:cNvSpPr>
            <a:spLocks noGrp="1"/>
          </p:cNvSpPr>
          <p:nvPr>
            <p:ph idx="1"/>
          </p:nvPr>
        </p:nvSpPr>
        <p:spPr>
          <a:xfrm>
            <a:off x="1371600" y="1655179"/>
            <a:ext cx="9601200" cy="4791919"/>
          </a:xfrm>
        </p:spPr>
        <p:txBody>
          <a:bodyPr>
            <a:normAutofit lnSpcReduction="10000"/>
          </a:bodyPr>
          <a:lstStyle/>
          <a:p>
            <a:pPr marL="0" indent="0">
              <a:buNone/>
            </a:pPr>
            <a:r>
              <a:rPr lang="en-AU" b="1" dirty="0"/>
              <a:t>Voices from Syria, 2018 (Whole of Syria GBV Focal Point, UNFPA)</a:t>
            </a:r>
          </a:p>
          <a:p>
            <a:r>
              <a:rPr lang="en-AU" dirty="0"/>
              <a:t>Within this annual report on gender-based violence (GBV) in Syria it was clear that sexual exploitation and abuse by aid workers, amongst others, is an entrenched feature of the life experience of women and girls in Syria in the eighth year of the conflict there. </a:t>
            </a:r>
          </a:p>
          <a:p>
            <a:r>
              <a:rPr lang="en-AU" dirty="0"/>
              <a:t>The report also sheds light on the wider context for such abuse, for example: “With men absent, injured, killed, or unable to find employment the burden of responsibility often falls heavier on the shoulders of women and girls to maintain households. However, these additional responsibilities do not necessarily lead to greater empowerment or freedom for women. Invariably, it leads to an increase in workload and sometimes to additional abuse as men resist a perceived threat to their dominance. From aid distribution to gaining documentation, to attending school, guarding against exploitation and abuse is a constant challenge.”</a:t>
            </a:r>
          </a:p>
          <a:p>
            <a:r>
              <a:rPr lang="en-AU" dirty="0"/>
              <a:t>More specifically, the report states that: “sexual exploitation by humanitarian workers at distributions was commonly cited by participants as a risk faced by women and girls when trying to access aid”</a:t>
            </a:r>
          </a:p>
          <a:p>
            <a:endParaRPr lang="en-US" dirty="0"/>
          </a:p>
        </p:txBody>
      </p:sp>
    </p:spTree>
    <p:extLst>
      <p:ext uri="{BB962C8B-B14F-4D97-AF65-F5344CB8AC3E}">
        <p14:creationId xmlns:p14="http://schemas.microsoft.com/office/powerpoint/2010/main" val="94145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0972-83E8-DA43-8158-8A1F7B792CF2}"/>
              </a:ext>
            </a:extLst>
          </p:cNvPr>
          <p:cNvSpPr>
            <a:spLocks noGrp="1"/>
          </p:cNvSpPr>
          <p:nvPr>
            <p:ph type="title"/>
          </p:nvPr>
        </p:nvSpPr>
        <p:spPr/>
        <p:txBody>
          <a:bodyPr/>
          <a:lstStyle/>
          <a:p>
            <a:r>
              <a:rPr lang="en-US" b="1" dirty="0">
                <a:solidFill>
                  <a:srgbClr val="00B050"/>
                </a:solidFill>
              </a:rPr>
              <a:t>Definitions</a:t>
            </a:r>
          </a:p>
        </p:txBody>
      </p:sp>
      <p:sp>
        <p:nvSpPr>
          <p:cNvPr id="3" name="Content Placeholder 2">
            <a:extLst>
              <a:ext uri="{FF2B5EF4-FFF2-40B4-BE49-F238E27FC236}">
                <a16:creationId xmlns:a16="http://schemas.microsoft.com/office/drawing/2014/main" id="{5BC064C5-8899-774B-A343-6E8FE2ED1AC7}"/>
              </a:ext>
            </a:extLst>
          </p:cNvPr>
          <p:cNvSpPr>
            <a:spLocks noGrp="1"/>
          </p:cNvSpPr>
          <p:nvPr>
            <p:ph idx="1"/>
          </p:nvPr>
        </p:nvSpPr>
        <p:spPr>
          <a:xfrm>
            <a:off x="1371600" y="1852551"/>
            <a:ext cx="9601200" cy="4441371"/>
          </a:xfrm>
        </p:spPr>
        <p:txBody>
          <a:bodyPr>
            <a:normAutofit/>
          </a:bodyPr>
          <a:lstStyle/>
          <a:p>
            <a:r>
              <a:rPr lang="en-GB" b="1" dirty="0"/>
              <a:t>Child – </a:t>
            </a:r>
            <a:r>
              <a:rPr lang="en-GB" dirty="0"/>
              <a:t>any </a:t>
            </a:r>
            <a:r>
              <a:rPr lang="en-AU" dirty="0"/>
              <a:t>person under the age of eighteen (18) years as defined by the Convention on the Rights of the Child </a:t>
            </a:r>
            <a:r>
              <a:rPr lang="en-GB" dirty="0"/>
              <a:t>irrespective of local country definitions of when a child reaches adulthood. </a:t>
            </a:r>
          </a:p>
          <a:p>
            <a:pPr marL="0" indent="0">
              <a:buNone/>
            </a:pPr>
            <a:endParaRPr lang="en-AU" dirty="0"/>
          </a:p>
          <a:p>
            <a:r>
              <a:rPr lang="en-GB" b="1" dirty="0"/>
              <a:t>Vulnerable adults </a:t>
            </a:r>
            <a:r>
              <a:rPr lang="en-GB" dirty="0"/>
              <a:t>- those aged over 18 years and who identify themselves as unable to take care of themselves/ protect themselves from harm or exploitation; or who, due to their gender, mental or physical health, disability, ethnicity, religious identity, sexual orientation, economic or social status, or as a result of disasters and conflicts, are deemed to be at risk.  </a:t>
            </a:r>
          </a:p>
          <a:p>
            <a:pPr marL="0" indent="0">
              <a:buNone/>
            </a:pPr>
            <a:endParaRPr lang="en-AU" dirty="0"/>
          </a:p>
          <a:p>
            <a:r>
              <a:rPr lang="en-GB" b="1" dirty="0"/>
              <a:t>Survivor</a:t>
            </a:r>
            <a:r>
              <a:rPr lang="en-GB" dirty="0"/>
              <a:t> - A person who has SEA perpetrated against him/her or an attempt to perpetrate SEA against him/her.</a:t>
            </a:r>
            <a:endParaRPr lang="en-AU" dirty="0"/>
          </a:p>
          <a:p>
            <a:endParaRPr lang="en-US" dirty="0"/>
          </a:p>
        </p:txBody>
      </p:sp>
    </p:spTree>
    <p:extLst>
      <p:ext uri="{BB962C8B-B14F-4D97-AF65-F5344CB8AC3E}">
        <p14:creationId xmlns:p14="http://schemas.microsoft.com/office/powerpoint/2010/main" val="3554220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2F6E-FC63-B542-AAD7-CB5A3F07DE59}"/>
              </a:ext>
            </a:extLst>
          </p:cNvPr>
          <p:cNvSpPr>
            <a:spLocks noGrp="1"/>
          </p:cNvSpPr>
          <p:nvPr>
            <p:ph type="title"/>
          </p:nvPr>
        </p:nvSpPr>
        <p:spPr/>
        <p:txBody>
          <a:bodyPr/>
          <a:lstStyle/>
          <a:p>
            <a:r>
              <a:rPr lang="en-US" b="1" dirty="0">
                <a:solidFill>
                  <a:srgbClr val="00B050"/>
                </a:solidFill>
              </a:rPr>
              <a:t>Definitions</a:t>
            </a:r>
            <a:endParaRPr lang="en-US" dirty="0"/>
          </a:p>
        </p:txBody>
      </p:sp>
      <p:sp>
        <p:nvSpPr>
          <p:cNvPr id="3" name="Content Placeholder 2">
            <a:extLst>
              <a:ext uri="{FF2B5EF4-FFF2-40B4-BE49-F238E27FC236}">
                <a16:creationId xmlns:a16="http://schemas.microsoft.com/office/drawing/2014/main" id="{1C61AEF2-A972-5B4B-B3CA-4A71217C1591}"/>
              </a:ext>
            </a:extLst>
          </p:cNvPr>
          <p:cNvSpPr>
            <a:spLocks noGrp="1"/>
          </p:cNvSpPr>
          <p:nvPr>
            <p:ph idx="1"/>
          </p:nvPr>
        </p:nvSpPr>
        <p:spPr>
          <a:xfrm>
            <a:off x="1371600" y="1781299"/>
            <a:ext cx="9601200" cy="4334493"/>
          </a:xfrm>
        </p:spPr>
        <p:txBody>
          <a:bodyPr>
            <a:normAutofit/>
          </a:bodyPr>
          <a:lstStyle/>
          <a:p>
            <a:r>
              <a:rPr lang="en-US" b="1" dirty="0"/>
              <a:t>Beneficiary </a:t>
            </a:r>
          </a:p>
          <a:p>
            <a:pPr marL="0" indent="0">
              <a:buNone/>
            </a:pPr>
            <a:r>
              <a:rPr lang="en-AU" dirty="0"/>
              <a:t>The revelations about Oxfam staff using prostitutes in Haiti, highlighted that the exploitation of beneficiaries could extend beyond those who are directly receiving aid. </a:t>
            </a:r>
          </a:p>
          <a:p>
            <a:pPr marL="0" indent="0">
              <a:buNone/>
            </a:pPr>
            <a:r>
              <a:rPr lang="en-AU" dirty="0"/>
              <a:t>Mark Goldring, the now outgoing Chief Executive Officer of Oxfam GB, told the inquiry:</a:t>
            </a:r>
          </a:p>
          <a:p>
            <a:pPr marL="0" indent="0">
              <a:buNone/>
            </a:pPr>
            <a:r>
              <a:rPr lang="en-AU" i="1" dirty="0"/>
              <a:t>Oxfam used “beneficiary” to mean those in direct receipt of Oxfam assistance. In fact, the whole population of Port-au-Prince and surrounding areas, and indeed much of Haiti, were beneficiaries in the wider sense, of which they were affected by the earthquake or were living in poverty whether or not they were affected by the earthquake.</a:t>
            </a:r>
          </a:p>
          <a:p>
            <a:pPr marL="0" indent="0">
              <a:buNone/>
            </a:pPr>
            <a:endParaRPr lang="en-US" dirty="0"/>
          </a:p>
          <a:p>
            <a:pPr marL="0" indent="0">
              <a:buNone/>
            </a:pPr>
            <a:r>
              <a:rPr lang="en-US" sz="1500" i="1" dirty="0"/>
              <a:t>Sexual exploitation and abuse in the aid sector, International Development Committee, House of Commons UK</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747645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B099-EC0A-7F4A-8CF5-D9B6B9947E7E}"/>
              </a:ext>
            </a:extLst>
          </p:cNvPr>
          <p:cNvSpPr>
            <a:spLocks noGrp="1"/>
          </p:cNvSpPr>
          <p:nvPr>
            <p:ph type="title"/>
          </p:nvPr>
        </p:nvSpPr>
        <p:spPr/>
        <p:txBody>
          <a:bodyPr/>
          <a:lstStyle/>
          <a:p>
            <a:r>
              <a:rPr lang="en-US" b="1" dirty="0">
                <a:solidFill>
                  <a:srgbClr val="00B050"/>
                </a:solidFill>
              </a:rPr>
              <a:t>Definitions</a:t>
            </a:r>
            <a:endParaRPr lang="en-US" dirty="0"/>
          </a:p>
        </p:txBody>
      </p:sp>
      <p:sp>
        <p:nvSpPr>
          <p:cNvPr id="3" name="Content Placeholder 2">
            <a:extLst>
              <a:ext uri="{FF2B5EF4-FFF2-40B4-BE49-F238E27FC236}">
                <a16:creationId xmlns:a16="http://schemas.microsoft.com/office/drawing/2014/main" id="{6D57322F-8CE6-9E44-9A46-4D56C91552AF}"/>
              </a:ext>
            </a:extLst>
          </p:cNvPr>
          <p:cNvSpPr>
            <a:spLocks noGrp="1"/>
          </p:cNvSpPr>
          <p:nvPr>
            <p:ph idx="1"/>
          </p:nvPr>
        </p:nvSpPr>
        <p:spPr>
          <a:xfrm>
            <a:off x="1371600" y="1911927"/>
            <a:ext cx="9601200" cy="4429496"/>
          </a:xfrm>
        </p:spPr>
        <p:txBody>
          <a:bodyPr>
            <a:normAutofit/>
          </a:bodyPr>
          <a:lstStyle/>
          <a:p>
            <a:r>
              <a:rPr lang="en-GB" b="1" dirty="0"/>
              <a:t>Sexual Exploitation - </a:t>
            </a:r>
            <a:r>
              <a:rPr lang="en-GB" dirty="0"/>
              <a:t>any actual or attempted abuse of a position of vulnerability, differential power, or trust, for sexual purposes, including, but not limited to, profiting monetarily, socially or politically from the sexual exploitation of another. </a:t>
            </a:r>
            <a:endParaRPr lang="en-AU" dirty="0"/>
          </a:p>
          <a:p>
            <a:endParaRPr lang="en-AU" dirty="0"/>
          </a:p>
          <a:p>
            <a:r>
              <a:rPr lang="en-GB" b="1" dirty="0"/>
              <a:t>Sexual Abuse - </a:t>
            </a:r>
            <a:r>
              <a:rPr lang="en-GB" dirty="0"/>
              <a:t>the actual or threatened physical intrusion of a sexual nature, whether by force or under unequal or coercive conditions. </a:t>
            </a:r>
            <a:endParaRPr lang="en-AU" dirty="0"/>
          </a:p>
          <a:p>
            <a:endParaRPr lang="en-AU" dirty="0"/>
          </a:p>
          <a:p>
            <a:pPr marL="0" indent="0">
              <a:buNone/>
            </a:pPr>
            <a:r>
              <a:rPr lang="en-GB" sz="1800" dirty="0"/>
              <a:t>The definitions for both Sexual Exploitation and Sexual Abuse are contained in the United Nations Secretary-General’s Bulletin, “Special measures for protection from sexual exploitation and sexual abuse” ST/SGB/2003/13 (9 October 2003) [hereinafter Secretary-General’s Bulletin on SEA (2003)].  </a:t>
            </a:r>
            <a:endParaRPr lang="en-AU" sz="1800" dirty="0"/>
          </a:p>
          <a:p>
            <a:endParaRPr lang="en-AU" sz="1800" dirty="0"/>
          </a:p>
          <a:p>
            <a:endParaRPr lang="en-US" dirty="0"/>
          </a:p>
        </p:txBody>
      </p:sp>
    </p:spTree>
    <p:extLst>
      <p:ext uri="{BB962C8B-B14F-4D97-AF65-F5344CB8AC3E}">
        <p14:creationId xmlns:p14="http://schemas.microsoft.com/office/powerpoint/2010/main" val="1915304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9B23-8B46-2047-9312-C20526357AF4}"/>
              </a:ext>
            </a:extLst>
          </p:cNvPr>
          <p:cNvSpPr>
            <a:spLocks noGrp="1"/>
          </p:cNvSpPr>
          <p:nvPr>
            <p:ph type="title"/>
          </p:nvPr>
        </p:nvSpPr>
        <p:spPr/>
        <p:txBody>
          <a:bodyPr/>
          <a:lstStyle/>
          <a:p>
            <a:r>
              <a:rPr lang="en-US" b="1" dirty="0">
                <a:solidFill>
                  <a:srgbClr val="00B050"/>
                </a:solidFill>
              </a:rPr>
              <a:t>Definitions</a:t>
            </a:r>
            <a:endParaRPr lang="en-US" dirty="0"/>
          </a:p>
        </p:txBody>
      </p:sp>
      <p:sp>
        <p:nvSpPr>
          <p:cNvPr id="3" name="Content Placeholder 2">
            <a:extLst>
              <a:ext uri="{FF2B5EF4-FFF2-40B4-BE49-F238E27FC236}">
                <a16:creationId xmlns:a16="http://schemas.microsoft.com/office/drawing/2014/main" id="{C9C68FF2-3FCA-5B4D-AA85-F5F32748C7EE}"/>
              </a:ext>
            </a:extLst>
          </p:cNvPr>
          <p:cNvSpPr>
            <a:spLocks noGrp="1"/>
          </p:cNvSpPr>
          <p:nvPr>
            <p:ph idx="1"/>
          </p:nvPr>
        </p:nvSpPr>
        <p:spPr>
          <a:xfrm>
            <a:off x="1371600" y="2743200"/>
            <a:ext cx="9601200" cy="3124200"/>
          </a:xfrm>
        </p:spPr>
        <p:txBody>
          <a:bodyPr/>
          <a:lstStyle/>
          <a:p>
            <a:r>
              <a:rPr lang="en-GB" b="1" dirty="0"/>
              <a:t>Sexual misconduct </a:t>
            </a:r>
            <a:r>
              <a:rPr lang="en-GB" dirty="0"/>
              <a:t>is defined as: to describe behaviour of a </a:t>
            </a:r>
            <a:r>
              <a:rPr lang="en-GB" b="1" dirty="0"/>
              <a:t>sexual</a:t>
            </a:r>
            <a:r>
              <a:rPr lang="en-GB" dirty="0"/>
              <a:t> nature which is unacceptable. </a:t>
            </a:r>
          </a:p>
          <a:p>
            <a:r>
              <a:rPr lang="en-GB" dirty="0"/>
              <a:t>Sexual misconduct is a broad term, encompassing various types of conduct. Sexual misconduct can involve behaviour by a person of any gender, and it can occur between people of the same or different genders.</a:t>
            </a:r>
            <a:endParaRPr lang="en-AU" dirty="0"/>
          </a:p>
          <a:p>
            <a:endParaRPr lang="en-US" dirty="0"/>
          </a:p>
        </p:txBody>
      </p:sp>
    </p:spTree>
    <p:extLst>
      <p:ext uri="{BB962C8B-B14F-4D97-AF65-F5344CB8AC3E}">
        <p14:creationId xmlns:p14="http://schemas.microsoft.com/office/powerpoint/2010/main" val="814259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9330-6D74-FF47-A481-3E54906191E5}"/>
              </a:ext>
            </a:extLst>
          </p:cNvPr>
          <p:cNvSpPr>
            <a:spLocks noGrp="1"/>
          </p:cNvSpPr>
          <p:nvPr>
            <p:ph type="title"/>
          </p:nvPr>
        </p:nvSpPr>
        <p:spPr/>
        <p:txBody>
          <a:bodyPr/>
          <a:lstStyle/>
          <a:p>
            <a:r>
              <a:rPr lang="en-US" b="1" dirty="0">
                <a:solidFill>
                  <a:srgbClr val="00B050"/>
                </a:solidFill>
              </a:rPr>
              <a:t>Definitions</a:t>
            </a:r>
            <a:endParaRPr lang="en-US" dirty="0"/>
          </a:p>
        </p:txBody>
      </p:sp>
      <p:sp>
        <p:nvSpPr>
          <p:cNvPr id="3" name="Content Placeholder 2">
            <a:extLst>
              <a:ext uri="{FF2B5EF4-FFF2-40B4-BE49-F238E27FC236}">
                <a16:creationId xmlns:a16="http://schemas.microsoft.com/office/drawing/2014/main" id="{4003E94D-6E38-CD43-AC62-93F75EA66A65}"/>
              </a:ext>
            </a:extLst>
          </p:cNvPr>
          <p:cNvSpPr>
            <a:spLocks noGrp="1"/>
          </p:cNvSpPr>
          <p:nvPr>
            <p:ph idx="1"/>
          </p:nvPr>
        </p:nvSpPr>
        <p:spPr>
          <a:xfrm>
            <a:off x="1371600" y="1567543"/>
            <a:ext cx="9601200" cy="4821381"/>
          </a:xfrm>
        </p:spPr>
        <p:txBody>
          <a:bodyPr>
            <a:normAutofit fontScale="70000" lnSpcReduction="20000"/>
          </a:bodyPr>
          <a:lstStyle/>
          <a:p>
            <a:pPr marL="0" indent="0">
              <a:buNone/>
            </a:pPr>
            <a:r>
              <a:rPr lang="en-GB" sz="2400" b="1" dirty="0"/>
              <a:t>Sexual harassment</a:t>
            </a:r>
            <a:r>
              <a:rPr lang="en-GB" sz="2400" dirty="0"/>
              <a:t> - includes all conduct of a sexual or gender-determined nature at the workplace or connected to the workplace that is intended to violate the dignity of a person, or which has this effect. Sexual harassment is understood as behaviour that is unwanted in the eyes of the persons directly or indirectly affected. </a:t>
            </a:r>
            <a:endParaRPr lang="en-AU" sz="2400" dirty="0"/>
          </a:p>
          <a:p>
            <a:pPr marL="0" indent="0">
              <a:buNone/>
            </a:pPr>
            <a:r>
              <a:rPr lang="en-GB" sz="2400" dirty="0"/>
              <a:t>This shall include in particular: </a:t>
            </a:r>
            <a:endParaRPr lang="en-AU" sz="2400" dirty="0"/>
          </a:p>
          <a:p>
            <a:pPr lvl="0"/>
            <a:r>
              <a:rPr lang="en-GB" sz="2400" dirty="0"/>
              <a:t>physical approaches or physical contact of a sexual nature, or sexual assault; </a:t>
            </a:r>
            <a:r>
              <a:rPr lang="en-US" sz="2400" dirty="0"/>
              <a:t> </a:t>
            </a:r>
            <a:endParaRPr lang="en-AU" sz="2400" dirty="0"/>
          </a:p>
          <a:p>
            <a:pPr lvl="0"/>
            <a:r>
              <a:rPr lang="en-GB" sz="2400" dirty="0"/>
              <a:t>gestures and other nonverbal communication with sexual undertones; </a:t>
            </a:r>
            <a:r>
              <a:rPr lang="en-US" sz="2400" dirty="0"/>
              <a:t> </a:t>
            </a:r>
            <a:endParaRPr lang="en-AU" sz="2400" dirty="0"/>
          </a:p>
          <a:p>
            <a:pPr lvl="0"/>
            <a:r>
              <a:rPr lang="en-GB" sz="2400" dirty="0"/>
              <a:t>comments of a sexual nature about individuals and/or their body, conduct, sex life or sexual identity; </a:t>
            </a:r>
            <a:r>
              <a:rPr lang="en-US" sz="2400" dirty="0"/>
              <a:t> </a:t>
            </a:r>
            <a:endParaRPr lang="en-AU" sz="2400" dirty="0"/>
          </a:p>
          <a:p>
            <a:pPr lvl="0"/>
            <a:r>
              <a:rPr lang="en-GB" sz="2400" dirty="0"/>
              <a:t>sexually discriminatory language and humiliating remarks, including sexually explicit jokes;</a:t>
            </a:r>
            <a:endParaRPr lang="en-AU" sz="2400" dirty="0"/>
          </a:p>
          <a:p>
            <a:pPr lvl="0"/>
            <a:r>
              <a:rPr lang="en-GB" sz="2400" dirty="0"/>
              <a:t>requests to perform sexual activities; </a:t>
            </a:r>
            <a:r>
              <a:rPr lang="en-US" sz="2400" dirty="0"/>
              <a:t> </a:t>
            </a:r>
            <a:endParaRPr lang="en-AU" sz="2400" dirty="0"/>
          </a:p>
          <a:p>
            <a:pPr lvl="0"/>
            <a:r>
              <a:rPr lang="en-GB" sz="2400" dirty="0"/>
              <a:t>showing or displaying pornographic or sexist images; </a:t>
            </a:r>
            <a:r>
              <a:rPr lang="en-US" sz="2400" dirty="0"/>
              <a:t> </a:t>
            </a:r>
            <a:endParaRPr lang="en-AU" sz="2400" dirty="0"/>
          </a:p>
          <a:p>
            <a:pPr lvl="0"/>
            <a:r>
              <a:rPr lang="en-GB" sz="2400" dirty="0"/>
              <a:t>sexually motivated stalking. </a:t>
            </a:r>
            <a:endParaRPr lang="en-AU" sz="2400" dirty="0"/>
          </a:p>
          <a:p>
            <a:pPr marL="0" indent="0">
              <a:buNone/>
            </a:pPr>
            <a:r>
              <a:rPr lang="en-AU" sz="2400" dirty="0"/>
              <a:t> </a:t>
            </a:r>
          </a:p>
          <a:p>
            <a:pPr marL="0" indent="0">
              <a:buNone/>
            </a:pPr>
            <a:r>
              <a:rPr lang="en-AU" sz="2100" dirty="0"/>
              <a:t>GIZ policy banning sexual harassment at the workplace</a:t>
            </a:r>
            <a:r>
              <a:rPr lang="en-AU" sz="2100" b="1" dirty="0"/>
              <a:t> </a:t>
            </a:r>
            <a:endParaRPr lang="en-AU" sz="2100" dirty="0"/>
          </a:p>
          <a:p>
            <a:endParaRPr lang="en-AU" dirty="0"/>
          </a:p>
          <a:p>
            <a:endParaRPr lang="en-US" dirty="0"/>
          </a:p>
        </p:txBody>
      </p:sp>
    </p:spTree>
    <p:extLst>
      <p:ext uri="{BB962C8B-B14F-4D97-AF65-F5344CB8AC3E}">
        <p14:creationId xmlns:p14="http://schemas.microsoft.com/office/powerpoint/2010/main" val="805587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FB20-410D-BD4D-89E6-42CA31C08B40}"/>
              </a:ext>
            </a:extLst>
          </p:cNvPr>
          <p:cNvSpPr>
            <a:spLocks noGrp="1"/>
          </p:cNvSpPr>
          <p:nvPr>
            <p:ph type="title"/>
          </p:nvPr>
        </p:nvSpPr>
        <p:spPr/>
        <p:txBody>
          <a:bodyPr/>
          <a:lstStyle/>
          <a:p>
            <a:r>
              <a:rPr lang="en-US" b="1" dirty="0">
                <a:solidFill>
                  <a:srgbClr val="00B050"/>
                </a:solidFill>
              </a:rPr>
              <a:t>Definitions</a:t>
            </a:r>
            <a:endParaRPr lang="en-US" dirty="0"/>
          </a:p>
        </p:txBody>
      </p:sp>
      <p:sp>
        <p:nvSpPr>
          <p:cNvPr id="3" name="Content Placeholder 2">
            <a:extLst>
              <a:ext uri="{FF2B5EF4-FFF2-40B4-BE49-F238E27FC236}">
                <a16:creationId xmlns:a16="http://schemas.microsoft.com/office/drawing/2014/main" id="{AF10359F-37F9-DB42-A7C2-68CC437CE862}"/>
              </a:ext>
            </a:extLst>
          </p:cNvPr>
          <p:cNvSpPr>
            <a:spLocks noGrp="1"/>
          </p:cNvSpPr>
          <p:nvPr>
            <p:ph idx="1"/>
          </p:nvPr>
        </p:nvSpPr>
        <p:spPr>
          <a:xfrm>
            <a:off x="1371600" y="1759352"/>
            <a:ext cx="9601200" cy="4166886"/>
          </a:xfrm>
        </p:spPr>
        <p:txBody>
          <a:bodyPr>
            <a:normAutofit/>
          </a:bodyPr>
          <a:lstStyle/>
          <a:p>
            <a:pPr>
              <a:lnSpc>
                <a:spcPct val="80000"/>
              </a:lnSpc>
            </a:pPr>
            <a:r>
              <a:rPr lang="en-AU" sz="2400" b="1" dirty="0">
                <a:solidFill>
                  <a:schemeClr val="tx1"/>
                </a:solidFill>
              </a:rPr>
              <a:t>Child Physical abuse - </a:t>
            </a:r>
            <a:r>
              <a:rPr lang="en-AU" dirty="0"/>
              <a:t>When a person purposefully injures, or threatens to injure, a child. Physically abusive behaviour includes shoving, hitting, slapping, shaking, throwing, punching, kicking, biting, burning, strangling and poisoning.</a:t>
            </a:r>
          </a:p>
          <a:p>
            <a:pPr marL="0" indent="0">
              <a:lnSpc>
                <a:spcPct val="80000"/>
              </a:lnSpc>
              <a:buNone/>
            </a:pPr>
            <a:endParaRPr lang="en-AU" sz="2500" b="1" dirty="0"/>
          </a:p>
          <a:p>
            <a:pPr>
              <a:lnSpc>
                <a:spcPct val="80000"/>
              </a:lnSpc>
            </a:pPr>
            <a:r>
              <a:rPr lang="en-AU" sz="2400" b="1" dirty="0">
                <a:solidFill>
                  <a:schemeClr val="tx1"/>
                </a:solidFill>
              </a:rPr>
              <a:t>Child Emotional abuse - </a:t>
            </a:r>
            <a:r>
              <a:rPr lang="en-AU" dirty="0"/>
              <a:t>A persistent attack on a child’s self-esteem. Examples include, but are not limited to - name-calling, threatening, ridiculing, shaming, intimidating or isolating the child.</a:t>
            </a:r>
          </a:p>
          <a:p>
            <a:pPr marL="0" indent="0">
              <a:lnSpc>
                <a:spcPct val="80000"/>
              </a:lnSpc>
              <a:buNone/>
            </a:pPr>
            <a:endParaRPr lang="en-AU" dirty="0"/>
          </a:p>
          <a:p>
            <a:pPr>
              <a:lnSpc>
                <a:spcPct val="80000"/>
              </a:lnSpc>
            </a:pPr>
            <a:r>
              <a:rPr lang="en-AU" sz="2400" b="1" dirty="0">
                <a:solidFill>
                  <a:schemeClr val="tx1"/>
                </a:solidFill>
              </a:rPr>
              <a:t>Neglect - </a:t>
            </a:r>
            <a:r>
              <a:rPr lang="en-AU" dirty="0"/>
              <a:t>The persistent failure, where there are means, or the deliberate denial to provide a child with clean water, food, shelter, sanitation or supervision or care to the extent that the child’s health and development are placed at risk.</a:t>
            </a:r>
            <a:endParaRPr lang="en-AU" dirty="0">
              <a:cs typeface="Times New Roman" pitchFamily="18" charset="0"/>
            </a:endParaRPr>
          </a:p>
          <a:p>
            <a:endParaRPr lang="en-US" dirty="0"/>
          </a:p>
        </p:txBody>
      </p:sp>
    </p:spTree>
    <p:extLst>
      <p:ext uri="{BB962C8B-B14F-4D97-AF65-F5344CB8AC3E}">
        <p14:creationId xmlns:p14="http://schemas.microsoft.com/office/powerpoint/2010/main" val="104709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B023-4B6C-764A-B70E-23EE11649E9D}"/>
              </a:ext>
            </a:extLst>
          </p:cNvPr>
          <p:cNvSpPr>
            <a:spLocks noGrp="1"/>
          </p:cNvSpPr>
          <p:nvPr>
            <p:ph type="title"/>
          </p:nvPr>
        </p:nvSpPr>
        <p:spPr/>
        <p:txBody>
          <a:bodyPr/>
          <a:lstStyle/>
          <a:p>
            <a:r>
              <a:rPr lang="en-US" b="1" dirty="0">
                <a:solidFill>
                  <a:srgbClr val="00B050"/>
                </a:solidFill>
              </a:rPr>
              <a:t>Setting the Scene</a:t>
            </a:r>
          </a:p>
        </p:txBody>
      </p:sp>
      <p:pic>
        <p:nvPicPr>
          <p:cNvPr id="4" name="Content Placeholder 3" descr="r12-ET  _5_101537_885429.JPG">
            <a:extLst>
              <a:ext uri="{FF2B5EF4-FFF2-40B4-BE49-F238E27FC236}">
                <a16:creationId xmlns:a16="http://schemas.microsoft.com/office/drawing/2014/main" id="{16FE6526-E1A4-7241-A0C4-73CA3118A88E}"/>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2706329" y="2286000"/>
            <a:ext cx="6931741" cy="3581400"/>
          </a:xfrm>
          <a:prstGeom prst="rect">
            <a:avLst/>
          </a:prstGeom>
          <a:solidFill>
            <a:schemeClr val="bg1">
              <a:lumMod val="85000"/>
            </a:schemeClr>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962146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5013-42F3-6741-878C-587BC47D8AA5}"/>
              </a:ext>
            </a:extLst>
          </p:cNvPr>
          <p:cNvSpPr>
            <a:spLocks noGrp="1"/>
          </p:cNvSpPr>
          <p:nvPr>
            <p:ph type="title"/>
          </p:nvPr>
        </p:nvSpPr>
        <p:spPr/>
        <p:txBody>
          <a:bodyPr/>
          <a:lstStyle/>
          <a:p>
            <a:r>
              <a:rPr lang="en-US" b="1" dirty="0">
                <a:solidFill>
                  <a:srgbClr val="00B050"/>
                </a:solidFill>
              </a:rPr>
              <a:t>Definitions</a:t>
            </a:r>
            <a:endParaRPr lang="en-US" dirty="0"/>
          </a:p>
        </p:txBody>
      </p:sp>
      <p:sp>
        <p:nvSpPr>
          <p:cNvPr id="3" name="Content Placeholder 2">
            <a:extLst>
              <a:ext uri="{FF2B5EF4-FFF2-40B4-BE49-F238E27FC236}">
                <a16:creationId xmlns:a16="http://schemas.microsoft.com/office/drawing/2014/main" id="{F1B7F0A0-BF28-F64E-9F74-051CE8B55184}"/>
              </a:ext>
            </a:extLst>
          </p:cNvPr>
          <p:cNvSpPr>
            <a:spLocks noGrp="1"/>
          </p:cNvSpPr>
          <p:nvPr>
            <p:ph idx="1"/>
          </p:nvPr>
        </p:nvSpPr>
        <p:spPr>
          <a:xfrm>
            <a:off x="1371600" y="1770927"/>
            <a:ext cx="9601200" cy="4595149"/>
          </a:xfrm>
        </p:spPr>
        <p:txBody>
          <a:bodyPr>
            <a:normAutofit fontScale="92500" lnSpcReduction="10000"/>
          </a:bodyPr>
          <a:lstStyle/>
          <a:p>
            <a:pPr algn="just" fontAlgn="t">
              <a:lnSpc>
                <a:spcPct val="80000"/>
              </a:lnSpc>
            </a:pPr>
            <a:r>
              <a:rPr lang="en-AU" sz="2200" b="1" dirty="0">
                <a:solidFill>
                  <a:schemeClr val="tx1"/>
                </a:solidFill>
              </a:rPr>
              <a:t>Child Sexual Abuse - </a:t>
            </a:r>
            <a:r>
              <a:rPr lang="en-AU" dirty="0"/>
              <a:t>When a child is used by another child, adolescent or adult, for his or her own sexual stimulation or gratification. Sexual abuse involves contact and non contact activities which encompasses all forms of sexual activity involving children, including exposing children to pornographic images, or taking pornographic photographs of children. </a:t>
            </a:r>
          </a:p>
          <a:p>
            <a:pPr marL="0" indent="0" algn="just" fontAlgn="t">
              <a:lnSpc>
                <a:spcPct val="80000"/>
              </a:lnSpc>
              <a:buNone/>
            </a:pPr>
            <a:endParaRPr lang="en-US" dirty="0"/>
          </a:p>
          <a:p>
            <a:pPr marL="0" indent="0" algn="just">
              <a:lnSpc>
                <a:spcPct val="80000"/>
              </a:lnSpc>
              <a:buNone/>
            </a:pPr>
            <a:endParaRPr lang="en-AU" dirty="0"/>
          </a:p>
          <a:p>
            <a:r>
              <a:rPr lang="en-AU" sz="2200" b="1" dirty="0">
                <a:solidFill>
                  <a:schemeClr val="tx1"/>
                </a:solidFill>
              </a:rPr>
              <a:t>Online Child Sexual Exploitation - </a:t>
            </a:r>
            <a:endParaRPr lang="en-AU" sz="2200" dirty="0">
              <a:solidFill>
                <a:schemeClr val="tx1"/>
              </a:solidFill>
            </a:endParaRPr>
          </a:p>
          <a:p>
            <a:pPr marL="0" indent="0">
              <a:lnSpc>
                <a:spcPct val="80000"/>
              </a:lnSpc>
              <a:buNone/>
            </a:pPr>
            <a:r>
              <a:rPr lang="en-AU" dirty="0"/>
              <a:t>Includes all acts of a sexually exploitative nature carried out against a child that have, at some stage, connection to the online environment. It includes any use of ICT that results in sexual exploitation or causes a child to be sexually exploited or results in or causes images or other material documenting such sexual exploitation to be produced, bought, sold, possessed, distributed or transmitted. </a:t>
            </a:r>
          </a:p>
          <a:p>
            <a:pPr marL="0" indent="0">
              <a:lnSpc>
                <a:spcPct val="80000"/>
              </a:lnSpc>
              <a:buNone/>
            </a:pPr>
            <a:r>
              <a:rPr lang="en-AU" dirty="0"/>
              <a:t>In accordance with the Optional Protocol to the Convention on the Rights of the Child, ‘child pornography’ means ‘any representation, by whatever means, of a child engaged in real or simulated explicit sexual activities or any representation of the sexual parts of a child for primarily sexual purposes.</a:t>
            </a:r>
          </a:p>
          <a:p>
            <a:pPr marL="0" indent="0">
              <a:lnSpc>
                <a:spcPct val="80000"/>
              </a:lnSpc>
              <a:buNone/>
            </a:pPr>
            <a:endParaRPr lang="en-AU" dirty="0">
              <a:cs typeface="Times New Roman" pitchFamily="18" charset="0"/>
            </a:endParaRPr>
          </a:p>
          <a:p>
            <a:endParaRPr lang="en-US" dirty="0"/>
          </a:p>
        </p:txBody>
      </p:sp>
    </p:spTree>
    <p:extLst>
      <p:ext uri="{BB962C8B-B14F-4D97-AF65-F5344CB8AC3E}">
        <p14:creationId xmlns:p14="http://schemas.microsoft.com/office/powerpoint/2010/main" val="1431228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C84F-B05D-F948-BD85-6A72691E7B35}"/>
              </a:ext>
            </a:extLst>
          </p:cNvPr>
          <p:cNvSpPr>
            <a:spLocks noGrp="1"/>
          </p:cNvSpPr>
          <p:nvPr>
            <p:ph type="title"/>
          </p:nvPr>
        </p:nvSpPr>
        <p:spPr/>
        <p:txBody>
          <a:bodyPr/>
          <a:lstStyle/>
          <a:p>
            <a:r>
              <a:rPr lang="en-US" b="1" dirty="0">
                <a:solidFill>
                  <a:srgbClr val="00B050"/>
                </a:solidFill>
              </a:rPr>
              <a:t>Definitions</a:t>
            </a:r>
            <a:endParaRPr lang="en-US" dirty="0"/>
          </a:p>
        </p:txBody>
      </p:sp>
      <p:sp>
        <p:nvSpPr>
          <p:cNvPr id="3" name="Content Placeholder 2">
            <a:extLst>
              <a:ext uri="{FF2B5EF4-FFF2-40B4-BE49-F238E27FC236}">
                <a16:creationId xmlns:a16="http://schemas.microsoft.com/office/drawing/2014/main" id="{AEB2377C-6F0B-514C-A0A5-5816D3AA7799}"/>
              </a:ext>
            </a:extLst>
          </p:cNvPr>
          <p:cNvSpPr>
            <a:spLocks noGrp="1"/>
          </p:cNvSpPr>
          <p:nvPr>
            <p:ph idx="1"/>
          </p:nvPr>
        </p:nvSpPr>
        <p:spPr>
          <a:xfrm>
            <a:off x="1371600" y="1603169"/>
            <a:ext cx="9601200" cy="4797631"/>
          </a:xfrm>
        </p:spPr>
        <p:txBody>
          <a:bodyPr>
            <a:normAutofit fontScale="85000" lnSpcReduction="20000"/>
          </a:bodyPr>
          <a:lstStyle/>
          <a:p>
            <a:pPr marL="0" indent="0">
              <a:buNone/>
            </a:pPr>
            <a:endParaRPr lang="en-AU" sz="2900" dirty="0"/>
          </a:p>
          <a:p>
            <a:endParaRPr lang="en-AU" dirty="0"/>
          </a:p>
          <a:p>
            <a:r>
              <a:rPr lang="en-AU" sz="2900" b="1" dirty="0"/>
              <a:t>Child Exploitation</a:t>
            </a:r>
            <a:r>
              <a:rPr lang="en-AU" sz="2900" dirty="0"/>
              <a:t> - one or more of the following:</a:t>
            </a:r>
          </a:p>
          <a:p>
            <a:pPr lvl="0">
              <a:buFont typeface="Arial" panose="020B0604020202020204" pitchFamily="34" charset="0"/>
              <a:buChar char="•"/>
            </a:pPr>
            <a:r>
              <a:rPr lang="en-AU" sz="2900" dirty="0"/>
              <a:t>Committing or coercing another person to commit an act or acts of abuse against a child</a:t>
            </a:r>
          </a:p>
          <a:p>
            <a:pPr lvl="0">
              <a:buFont typeface="Arial" panose="020B0604020202020204" pitchFamily="34" charset="0"/>
              <a:buChar char="•"/>
            </a:pPr>
            <a:r>
              <a:rPr lang="en-AU" sz="2900" dirty="0"/>
              <a:t>Possessing, controlling, producing, distributing, obtaining or transmitting child exploitation material</a:t>
            </a:r>
          </a:p>
          <a:p>
            <a:pPr lvl="0">
              <a:buFont typeface="Arial" panose="020B0604020202020204" pitchFamily="34" charset="0"/>
              <a:buChar char="•"/>
            </a:pPr>
            <a:r>
              <a:rPr lang="en-AU" sz="2900" dirty="0"/>
              <a:t>Committing or coercing another person to commit an act or acts of grooming or online grooming</a:t>
            </a:r>
          </a:p>
          <a:p>
            <a:pPr lvl="0">
              <a:buFont typeface="Arial" panose="020B0604020202020204" pitchFamily="34" charset="0"/>
              <a:buChar char="•"/>
            </a:pPr>
            <a:r>
              <a:rPr lang="en-AU" sz="2900" dirty="0"/>
              <a:t>Using a minor for profit, labour, sexual gratification, or some other personal or financial advantage</a:t>
            </a:r>
          </a:p>
          <a:p>
            <a:pPr marL="0" indent="0">
              <a:buNone/>
            </a:pPr>
            <a:r>
              <a:rPr lang="en-AU" sz="2900" b="1" dirty="0"/>
              <a:t> </a:t>
            </a:r>
            <a:endParaRPr lang="en-AU" sz="2900" dirty="0"/>
          </a:p>
          <a:p>
            <a:endParaRPr lang="en-US" dirty="0"/>
          </a:p>
        </p:txBody>
      </p:sp>
    </p:spTree>
    <p:extLst>
      <p:ext uri="{BB962C8B-B14F-4D97-AF65-F5344CB8AC3E}">
        <p14:creationId xmlns:p14="http://schemas.microsoft.com/office/powerpoint/2010/main" val="474260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D077-6267-EF4C-8CA2-4C9B800249A8}"/>
              </a:ext>
            </a:extLst>
          </p:cNvPr>
          <p:cNvSpPr>
            <a:spLocks noGrp="1"/>
          </p:cNvSpPr>
          <p:nvPr>
            <p:ph type="title"/>
          </p:nvPr>
        </p:nvSpPr>
        <p:spPr/>
        <p:txBody>
          <a:bodyPr/>
          <a:lstStyle/>
          <a:p>
            <a:r>
              <a:rPr lang="en-US" b="1" dirty="0">
                <a:solidFill>
                  <a:srgbClr val="00B050"/>
                </a:solidFill>
              </a:rPr>
              <a:t>Definitions</a:t>
            </a:r>
            <a:endParaRPr lang="en-US" dirty="0"/>
          </a:p>
        </p:txBody>
      </p:sp>
      <p:sp>
        <p:nvSpPr>
          <p:cNvPr id="3" name="Content Placeholder 2">
            <a:extLst>
              <a:ext uri="{FF2B5EF4-FFF2-40B4-BE49-F238E27FC236}">
                <a16:creationId xmlns:a16="http://schemas.microsoft.com/office/drawing/2014/main" id="{94FEAE11-764A-354F-A7D4-97E0F7463D10}"/>
              </a:ext>
            </a:extLst>
          </p:cNvPr>
          <p:cNvSpPr>
            <a:spLocks noGrp="1"/>
          </p:cNvSpPr>
          <p:nvPr>
            <p:ph idx="1"/>
          </p:nvPr>
        </p:nvSpPr>
        <p:spPr>
          <a:xfrm>
            <a:off x="1371600" y="1757547"/>
            <a:ext cx="9601200" cy="4203865"/>
          </a:xfrm>
        </p:spPr>
        <p:txBody>
          <a:bodyPr>
            <a:normAutofit fontScale="77500" lnSpcReduction="20000"/>
          </a:bodyPr>
          <a:lstStyle/>
          <a:p>
            <a:pPr>
              <a:lnSpc>
                <a:spcPct val="120000"/>
              </a:lnSpc>
            </a:pPr>
            <a:r>
              <a:rPr lang="en-AU" sz="2400" b="1" dirty="0">
                <a:solidFill>
                  <a:schemeClr val="tx1"/>
                </a:solidFill>
              </a:rPr>
              <a:t>Online-Facilitated Child Sexual Abuse - </a:t>
            </a:r>
            <a:r>
              <a:rPr lang="en-AU" sz="2400" dirty="0"/>
              <a:t> The act of sending an electronic message to a recipient who the sender believes to be under 18 years of age, with the intention of procuring the recipient to engage in or submit to sexual activity with another person, including but not necessarily the sender; or of sending an electronic message with indecent content to a recipient who the sender believes to be under 18 years of age. </a:t>
            </a:r>
          </a:p>
          <a:p>
            <a:pPr marL="0" indent="0">
              <a:lnSpc>
                <a:spcPct val="120000"/>
              </a:lnSpc>
              <a:buFont typeface="Arial" charset="0"/>
              <a:buNone/>
            </a:pPr>
            <a:endParaRPr lang="en-AU" sz="2400" dirty="0"/>
          </a:p>
          <a:p>
            <a:pPr marL="0" indent="0">
              <a:buFont typeface="Arial" charset="0"/>
              <a:buNone/>
            </a:pPr>
            <a:endParaRPr lang="en-AU" sz="2400" dirty="0"/>
          </a:p>
          <a:p>
            <a:pPr>
              <a:lnSpc>
                <a:spcPct val="110000"/>
              </a:lnSpc>
            </a:pPr>
            <a:r>
              <a:rPr lang="en-AU" sz="2400" b="1" dirty="0">
                <a:solidFill>
                  <a:schemeClr val="tx1"/>
                </a:solidFill>
              </a:rPr>
              <a:t>Child labour - </a:t>
            </a:r>
            <a:r>
              <a:rPr lang="en-AU" sz="2400" dirty="0"/>
              <a:t>Often defined as work that deprives children of their childhood, their potential and their dignity, and that is harmful to physical and mental development. It refers to work that is mentally, physically, socially or morally dangerous and harmful to children and interferes with their schooling an recreation. In its most extreme forms, child labour involves children being enslaved, separated from their families and exposed to serious hazards and illnesses.</a:t>
            </a:r>
          </a:p>
          <a:p>
            <a:pPr marL="0" indent="0">
              <a:buNone/>
            </a:pPr>
            <a:endParaRPr lang="en-US" dirty="0"/>
          </a:p>
        </p:txBody>
      </p:sp>
    </p:spTree>
    <p:extLst>
      <p:ext uri="{BB962C8B-B14F-4D97-AF65-F5344CB8AC3E}">
        <p14:creationId xmlns:p14="http://schemas.microsoft.com/office/powerpoint/2010/main" val="2769383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F049-70F7-F54E-81EE-09229F4EFFEE}"/>
              </a:ext>
            </a:extLst>
          </p:cNvPr>
          <p:cNvSpPr>
            <a:spLocks noGrp="1"/>
          </p:cNvSpPr>
          <p:nvPr>
            <p:ph type="title"/>
          </p:nvPr>
        </p:nvSpPr>
        <p:spPr/>
        <p:txBody>
          <a:bodyPr/>
          <a:lstStyle/>
          <a:p>
            <a:r>
              <a:rPr lang="en-US" b="1" dirty="0">
                <a:solidFill>
                  <a:srgbClr val="00B050"/>
                </a:solidFill>
              </a:rPr>
              <a:t>International Conventions</a:t>
            </a:r>
          </a:p>
        </p:txBody>
      </p:sp>
      <p:sp>
        <p:nvSpPr>
          <p:cNvPr id="3" name="Content Placeholder 2">
            <a:extLst>
              <a:ext uri="{FF2B5EF4-FFF2-40B4-BE49-F238E27FC236}">
                <a16:creationId xmlns:a16="http://schemas.microsoft.com/office/drawing/2014/main" id="{17BA2FE8-8F01-FA45-AF0A-710B9E4669FA}"/>
              </a:ext>
            </a:extLst>
          </p:cNvPr>
          <p:cNvSpPr>
            <a:spLocks noGrp="1"/>
          </p:cNvSpPr>
          <p:nvPr>
            <p:ph idx="1"/>
          </p:nvPr>
        </p:nvSpPr>
        <p:spPr/>
        <p:txBody>
          <a:bodyPr>
            <a:normAutofit fontScale="92500" lnSpcReduction="20000"/>
          </a:bodyPr>
          <a:lstStyle/>
          <a:p>
            <a:pPr marL="0" indent="0">
              <a:buNone/>
            </a:pPr>
            <a:r>
              <a:rPr lang="en-AU" b="1" dirty="0"/>
              <a:t>Child rights and women’s rights as core values </a:t>
            </a:r>
            <a:r>
              <a:rPr lang="en-AU" dirty="0"/>
              <a:t> </a:t>
            </a:r>
          </a:p>
          <a:p>
            <a:pPr marL="0" indent="0">
              <a:buNone/>
            </a:pPr>
            <a:endParaRPr lang="en-AU" dirty="0"/>
          </a:p>
          <a:p>
            <a:pPr marL="0" indent="0">
              <a:buNone/>
            </a:pPr>
            <a:r>
              <a:rPr lang="en-AU" dirty="0"/>
              <a:t>These conventions promote the right of adults and children to be protected from all forms of violence including sexual exploitation and abuse</a:t>
            </a:r>
            <a:endParaRPr lang="en-AU" b="1" dirty="0"/>
          </a:p>
          <a:p>
            <a:endParaRPr lang="en-AU" b="1" dirty="0"/>
          </a:p>
          <a:p>
            <a:r>
              <a:rPr lang="en-AU" dirty="0"/>
              <a:t>International Bill of Human Rights, </a:t>
            </a:r>
          </a:p>
          <a:p>
            <a:r>
              <a:rPr lang="en-GB" dirty="0"/>
              <a:t>The UN Convention on the Elimination of all Forms of Discrimination Against Women and </a:t>
            </a:r>
          </a:p>
          <a:p>
            <a:r>
              <a:rPr lang="en-AU" dirty="0"/>
              <a:t>The UN Convention on the Rights of the Child</a:t>
            </a:r>
          </a:p>
          <a:p>
            <a:r>
              <a:rPr lang="en-AU" dirty="0"/>
              <a:t>Optional Protocol to the United Nations Convention on the Rights of the Child on the sale of children, child prostitution and child pornography </a:t>
            </a:r>
          </a:p>
          <a:p>
            <a:pPr marL="0" indent="0">
              <a:buNone/>
            </a:pPr>
            <a:endParaRPr lang="en-US" dirty="0"/>
          </a:p>
        </p:txBody>
      </p:sp>
    </p:spTree>
    <p:extLst>
      <p:ext uri="{BB962C8B-B14F-4D97-AF65-F5344CB8AC3E}">
        <p14:creationId xmlns:p14="http://schemas.microsoft.com/office/powerpoint/2010/main" val="520101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Sustainable Development Goals</a:t>
            </a:r>
          </a:p>
        </p:txBody>
      </p:sp>
      <p:pic>
        <p:nvPicPr>
          <p:cNvPr id="4" name="Content Placeholder 3" descr="Screen Shot 2016-07-07 at 11.55.55 am.png"/>
          <p:cNvPicPr>
            <a:picLocks noGrp="1" noChangeAspect="1"/>
          </p:cNvPicPr>
          <p:nvPr>
            <p:ph idx="1"/>
          </p:nvPr>
        </p:nvPicPr>
        <p:blipFill>
          <a:blip r:embed="rId2">
            <a:extLst>
              <a:ext uri="{28A0092B-C50C-407E-A947-70E740481C1C}">
                <a14:useLocalDpi xmlns:a14="http://schemas.microsoft.com/office/drawing/2010/main" val="0"/>
              </a:ext>
            </a:extLst>
          </a:blip>
          <a:srcRect l="-6758" r="-6758"/>
          <a:stretch>
            <a:fillRect/>
          </a:stretch>
        </p:blipFill>
        <p:spPr>
          <a:xfrm>
            <a:off x="959293" y="1560789"/>
            <a:ext cx="8032750" cy="4531921"/>
          </a:xfrm>
          <a:prstGeom prst="rect">
            <a:avLst/>
          </a:prstGeom>
        </p:spPr>
      </p:pic>
    </p:spTree>
    <p:extLst>
      <p:ext uri="{BB962C8B-B14F-4D97-AF65-F5344CB8AC3E}">
        <p14:creationId xmlns:p14="http://schemas.microsoft.com/office/powerpoint/2010/main" val="3524169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35D0-62F4-6F48-AC65-46F5F2DACCC0}"/>
              </a:ext>
            </a:extLst>
          </p:cNvPr>
          <p:cNvSpPr>
            <a:spLocks noGrp="1"/>
          </p:cNvSpPr>
          <p:nvPr>
            <p:ph type="title"/>
          </p:nvPr>
        </p:nvSpPr>
        <p:spPr/>
        <p:txBody>
          <a:bodyPr/>
          <a:lstStyle/>
          <a:p>
            <a:r>
              <a:rPr lang="en-US" b="1" dirty="0">
                <a:solidFill>
                  <a:srgbClr val="00B050"/>
                </a:solidFill>
              </a:rPr>
              <a:t>Council for International Development  Code of Conduct</a:t>
            </a:r>
          </a:p>
        </p:txBody>
      </p:sp>
      <p:sp>
        <p:nvSpPr>
          <p:cNvPr id="3" name="Content Placeholder 2">
            <a:extLst>
              <a:ext uri="{FF2B5EF4-FFF2-40B4-BE49-F238E27FC236}">
                <a16:creationId xmlns:a16="http://schemas.microsoft.com/office/drawing/2014/main" id="{00229755-C418-BC42-8EE7-85BFE3BF31D4}"/>
              </a:ext>
            </a:extLst>
          </p:cNvPr>
          <p:cNvSpPr>
            <a:spLocks noGrp="1"/>
          </p:cNvSpPr>
          <p:nvPr>
            <p:ph idx="1"/>
          </p:nvPr>
        </p:nvSpPr>
        <p:spPr>
          <a:xfrm>
            <a:off x="1341912" y="2088338"/>
            <a:ext cx="9601200" cy="4379494"/>
          </a:xfrm>
        </p:spPr>
        <p:txBody>
          <a:bodyPr>
            <a:normAutofit/>
          </a:bodyPr>
          <a:lstStyle/>
          <a:p>
            <a:pPr marL="0" indent="0">
              <a:buNone/>
            </a:pPr>
            <a:r>
              <a:rPr lang="en-AU" b="1" i="1" dirty="0"/>
              <a:t>Principle B.3.2 Rights of vulnerable and marginalised people </a:t>
            </a:r>
            <a:endParaRPr lang="en-AU" dirty="0"/>
          </a:p>
          <a:p>
            <a:r>
              <a:rPr lang="en-AU" dirty="0"/>
              <a:t>Signatory organisations are committed to including and addressing the needs and rights of vulnerable and marginalised people and their representatives in all aspects of their aid and development activities. These groups may include women, children, people with a disability, Indigenous Peoples, minorities, refugees and displaced people, HIV positive people and those most at risk of HIV. </a:t>
            </a:r>
            <a:endParaRPr lang="en-AU" i="1" dirty="0"/>
          </a:p>
          <a:p>
            <a:pPr marL="0" indent="0">
              <a:buNone/>
            </a:pPr>
            <a:endParaRPr lang="en-AU" b="1" i="1" dirty="0"/>
          </a:p>
          <a:p>
            <a:pPr marL="0" indent="0">
              <a:buNone/>
            </a:pPr>
            <a:r>
              <a:rPr lang="en-AU" b="1" i="1" dirty="0"/>
              <a:t>Principle B.3.4 Protection of children </a:t>
            </a:r>
            <a:endParaRPr lang="en-AU" dirty="0"/>
          </a:p>
          <a:p>
            <a:r>
              <a:rPr lang="en-AU" dirty="0"/>
              <a:t>Signatory organisations are committed to the safety and best interests of all children accessing their services and programmes or involved in campaigns, voluntary support, fundraising, work experience or employment, and in particular, to working towards the elimination of abuse. </a:t>
            </a:r>
          </a:p>
          <a:p>
            <a:pPr marL="0" indent="0">
              <a:buNone/>
            </a:pPr>
            <a:endParaRPr lang="en-US" dirty="0"/>
          </a:p>
        </p:txBody>
      </p:sp>
    </p:spTree>
    <p:extLst>
      <p:ext uri="{BB962C8B-B14F-4D97-AF65-F5344CB8AC3E}">
        <p14:creationId xmlns:p14="http://schemas.microsoft.com/office/powerpoint/2010/main" val="4083355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810DD-F96C-B942-87FB-401425DB4E8B}"/>
              </a:ext>
            </a:extLst>
          </p:cNvPr>
          <p:cNvSpPr>
            <a:spLocks noGrp="1"/>
          </p:cNvSpPr>
          <p:nvPr>
            <p:ph idx="1"/>
          </p:nvPr>
        </p:nvSpPr>
        <p:spPr>
          <a:xfrm>
            <a:off x="1371600" y="360946"/>
            <a:ext cx="9601200" cy="6051885"/>
          </a:xfrm>
        </p:spPr>
        <p:txBody>
          <a:bodyPr>
            <a:normAutofit fontScale="92500" lnSpcReduction="10000"/>
          </a:bodyPr>
          <a:lstStyle/>
          <a:p>
            <a:pPr marL="0" indent="0">
              <a:buNone/>
            </a:pPr>
            <a:r>
              <a:rPr lang="en-AU" b="1" dirty="0"/>
              <a:t>Obligation</a:t>
            </a:r>
            <a:r>
              <a:rPr lang="en-AU" dirty="0"/>
              <a:t> </a:t>
            </a:r>
          </a:p>
          <a:p>
            <a:pPr marL="0" indent="0">
              <a:buNone/>
            </a:pPr>
            <a:r>
              <a:rPr lang="en-AU" dirty="0"/>
              <a:t>1. Appropriate to their circumstances and the extent of their contact with children, signatory organisations will have a documented Child Protection Policy and procedures for dealing with children which are regularly reviewed. The Policy will be appropriate to the risk and address: </a:t>
            </a:r>
          </a:p>
          <a:p>
            <a:pPr marL="0" indent="0">
              <a:buNone/>
            </a:pPr>
            <a:r>
              <a:rPr lang="en-AU" dirty="0"/>
              <a:t>a) Development programme planning and implementation; </a:t>
            </a:r>
          </a:p>
          <a:p>
            <a:pPr marL="0" indent="0">
              <a:buNone/>
            </a:pPr>
            <a:r>
              <a:rPr lang="en-AU" dirty="0"/>
              <a:t>b) use of images and personal information for fundraising and promotion purposes; </a:t>
            </a:r>
          </a:p>
          <a:p>
            <a:pPr marL="0" indent="0">
              <a:buNone/>
            </a:pPr>
            <a:r>
              <a:rPr lang="en-AU" dirty="0"/>
              <a:t>c) personnel recruitment including staff, volunteers, consultants and suppliers – in both New Zealand and overseas; </a:t>
            </a:r>
          </a:p>
          <a:p>
            <a:pPr marL="0" indent="0">
              <a:buNone/>
            </a:pPr>
            <a:r>
              <a:rPr lang="en-AU" dirty="0"/>
              <a:t>d) all applicable legal obligations including mandatory police checks where available and appropriate for all personnel who have regular contact with children; </a:t>
            </a:r>
          </a:p>
          <a:p>
            <a:pPr marL="0" indent="0">
              <a:buNone/>
            </a:pPr>
            <a:r>
              <a:rPr lang="en-AU" dirty="0"/>
              <a:t>e) behaviour protocols or codes; </a:t>
            </a:r>
          </a:p>
          <a:p>
            <a:pPr marL="0" indent="0">
              <a:buNone/>
            </a:pPr>
            <a:r>
              <a:rPr lang="en-AU" dirty="0"/>
              <a:t>f) education and training of personnel and communication of the policy to all stakeholders; and </a:t>
            </a:r>
          </a:p>
          <a:p>
            <a:pPr marL="0" indent="0">
              <a:buNone/>
            </a:pPr>
            <a:r>
              <a:rPr lang="en-AU" dirty="0"/>
              <a:t>g) reporting procedures. </a:t>
            </a:r>
          </a:p>
          <a:p>
            <a:pPr marL="0" indent="0">
              <a:buNone/>
            </a:pPr>
            <a:r>
              <a:rPr lang="en-AU" dirty="0"/>
              <a:t>2. Signatory organisations that work with children will seek ways to incorporate the voices of children in shaping the development programmes that affect them. </a:t>
            </a:r>
          </a:p>
          <a:p>
            <a:pPr marL="0" indent="0">
              <a:buNone/>
            </a:pPr>
            <a:r>
              <a:rPr lang="en-AU" dirty="0"/>
              <a:t>3. Signatory organisations that work with children will ensure that their complaints handling processes are child friendly. </a:t>
            </a:r>
          </a:p>
          <a:p>
            <a:endParaRPr lang="en-US" dirty="0"/>
          </a:p>
        </p:txBody>
      </p:sp>
    </p:spTree>
    <p:extLst>
      <p:ext uri="{BB962C8B-B14F-4D97-AF65-F5344CB8AC3E}">
        <p14:creationId xmlns:p14="http://schemas.microsoft.com/office/powerpoint/2010/main" val="950070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3516-EF3E-E347-B53F-11A7F3F8DF58}"/>
              </a:ext>
            </a:extLst>
          </p:cNvPr>
          <p:cNvSpPr>
            <a:spLocks noGrp="1"/>
          </p:cNvSpPr>
          <p:nvPr>
            <p:ph type="title"/>
          </p:nvPr>
        </p:nvSpPr>
        <p:spPr/>
        <p:txBody>
          <a:bodyPr/>
          <a:lstStyle/>
          <a:p>
            <a:r>
              <a:rPr lang="en-US" b="1" dirty="0">
                <a:solidFill>
                  <a:srgbClr val="00B050"/>
                </a:solidFill>
              </a:rPr>
              <a:t>Key elements of a child safe organisation</a:t>
            </a:r>
          </a:p>
        </p:txBody>
      </p:sp>
      <p:pic>
        <p:nvPicPr>
          <p:cNvPr id="4" name="Content Placeholder 3">
            <a:extLst>
              <a:ext uri="{FF2B5EF4-FFF2-40B4-BE49-F238E27FC236}">
                <a16:creationId xmlns:a16="http://schemas.microsoft.com/office/drawing/2014/main" id="{4F0EF064-BF7A-1C4F-91FD-B77D8C68EE9C}"/>
              </a:ext>
            </a:extLst>
          </p:cNvPr>
          <p:cNvPicPr>
            <a:picLocks noGrp="1" noChangeAspect="1"/>
          </p:cNvPicPr>
          <p:nvPr>
            <p:ph idx="1"/>
          </p:nvPr>
        </p:nvPicPr>
        <p:blipFill>
          <a:blip r:embed="rId2"/>
          <a:stretch>
            <a:fillRect/>
          </a:stretch>
        </p:blipFill>
        <p:spPr>
          <a:xfrm>
            <a:off x="1874044" y="2520176"/>
            <a:ext cx="8596312" cy="2854712"/>
          </a:xfrm>
          <a:prstGeom prst="rect">
            <a:avLst/>
          </a:prstGeom>
          <a:solidFill>
            <a:srgbClr val="FFC000"/>
          </a:solidFill>
        </p:spPr>
      </p:pic>
    </p:spTree>
    <p:extLst>
      <p:ext uri="{BB962C8B-B14F-4D97-AF65-F5344CB8AC3E}">
        <p14:creationId xmlns:p14="http://schemas.microsoft.com/office/powerpoint/2010/main" val="4183467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1249-7AB6-7C44-A614-485537A54B80}"/>
              </a:ext>
            </a:extLst>
          </p:cNvPr>
          <p:cNvSpPr>
            <a:spLocks noGrp="1"/>
          </p:cNvSpPr>
          <p:nvPr>
            <p:ph type="title"/>
          </p:nvPr>
        </p:nvSpPr>
        <p:spPr/>
        <p:txBody>
          <a:bodyPr/>
          <a:lstStyle/>
          <a:p>
            <a:r>
              <a:rPr lang="en-US" b="1" dirty="0">
                <a:solidFill>
                  <a:srgbClr val="00B050"/>
                </a:solidFill>
              </a:rPr>
              <a:t>Safeguarding organisational standards </a:t>
            </a:r>
          </a:p>
        </p:txBody>
      </p:sp>
      <p:sp>
        <p:nvSpPr>
          <p:cNvPr id="3" name="Content Placeholder 2">
            <a:extLst>
              <a:ext uri="{FF2B5EF4-FFF2-40B4-BE49-F238E27FC236}">
                <a16:creationId xmlns:a16="http://schemas.microsoft.com/office/drawing/2014/main" id="{82231E09-AC14-E444-A1C1-54763976BBC2}"/>
              </a:ext>
            </a:extLst>
          </p:cNvPr>
          <p:cNvSpPr>
            <a:spLocks noGrp="1"/>
          </p:cNvSpPr>
          <p:nvPr>
            <p:ph idx="1"/>
          </p:nvPr>
        </p:nvSpPr>
        <p:spPr>
          <a:xfrm>
            <a:off x="1371600" y="1780674"/>
            <a:ext cx="9601200" cy="4086726"/>
          </a:xfrm>
        </p:spPr>
        <p:txBody>
          <a:bodyPr>
            <a:normAutofit fontScale="92500" lnSpcReduction="20000"/>
          </a:bodyPr>
          <a:lstStyle/>
          <a:p>
            <a:r>
              <a:rPr lang="en-US" dirty="0"/>
              <a:t>Governance and Leadership</a:t>
            </a:r>
          </a:p>
          <a:p>
            <a:r>
              <a:rPr lang="en-US" dirty="0"/>
              <a:t>Policy, Code of Conduct and visibility</a:t>
            </a:r>
          </a:p>
          <a:p>
            <a:r>
              <a:rPr lang="en-US" dirty="0"/>
              <a:t>Specific safeguarding roles – SG focal points, SG working groups</a:t>
            </a:r>
          </a:p>
          <a:p>
            <a:r>
              <a:rPr lang="en-US" dirty="0"/>
              <a:t>Safe recruitment and screening procedures</a:t>
            </a:r>
          </a:p>
          <a:p>
            <a:r>
              <a:rPr lang="en-US" dirty="0"/>
              <a:t>Safeguarding reporting &amp; whistleblower processes</a:t>
            </a:r>
          </a:p>
          <a:p>
            <a:r>
              <a:rPr lang="en-US" dirty="0"/>
              <a:t>Training and Induction</a:t>
            </a:r>
          </a:p>
          <a:p>
            <a:r>
              <a:rPr lang="en-US" dirty="0"/>
              <a:t>Safeguarding risk assessment</a:t>
            </a:r>
          </a:p>
          <a:p>
            <a:r>
              <a:rPr lang="en-US" dirty="0"/>
              <a:t>Use of images and communications &amp; fundraising</a:t>
            </a:r>
          </a:p>
          <a:p>
            <a:r>
              <a:rPr lang="en-US" dirty="0"/>
              <a:t>ICT and social media</a:t>
            </a:r>
          </a:p>
          <a:p>
            <a:r>
              <a:rPr lang="en-US" dirty="0"/>
              <a:t>Partners</a:t>
            </a:r>
          </a:p>
          <a:p>
            <a:r>
              <a:rPr lang="en-US" dirty="0"/>
              <a:t>Monitoring and Review</a:t>
            </a:r>
          </a:p>
          <a:p>
            <a:pPr marL="0" indent="0">
              <a:buNone/>
            </a:pPr>
            <a:endParaRPr lang="en-US" dirty="0"/>
          </a:p>
          <a:p>
            <a:endParaRPr lang="en-US" dirty="0"/>
          </a:p>
        </p:txBody>
      </p:sp>
    </p:spTree>
    <p:extLst>
      <p:ext uri="{BB962C8B-B14F-4D97-AF65-F5344CB8AC3E}">
        <p14:creationId xmlns:p14="http://schemas.microsoft.com/office/powerpoint/2010/main" val="403637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1A9C-6AD8-D44A-87FE-3A46016E9473}"/>
              </a:ext>
            </a:extLst>
          </p:cNvPr>
          <p:cNvSpPr>
            <a:spLocks noGrp="1"/>
          </p:cNvSpPr>
          <p:nvPr>
            <p:ph type="title"/>
          </p:nvPr>
        </p:nvSpPr>
        <p:spPr/>
        <p:txBody>
          <a:bodyPr/>
          <a:lstStyle/>
          <a:p>
            <a:r>
              <a:rPr lang="en-US" b="1" dirty="0">
                <a:solidFill>
                  <a:srgbClr val="00B050"/>
                </a:solidFill>
              </a:rPr>
              <a:t>Discussion –what does a safe </a:t>
            </a:r>
            <a:r>
              <a:rPr lang="en-US" b="1" dirty="0" err="1">
                <a:solidFill>
                  <a:srgbClr val="00B050"/>
                </a:solidFill>
              </a:rPr>
              <a:t>organisation</a:t>
            </a:r>
            <a:r>
              <a:rPr lang="en-US" b="1" dirty="0">
                <a:solidFill>
                  <a:srgbClr val="00B050"/>
                </a:solidFill>
              </a:rPr>
              <a:t> look like? </a:t>
            </a:r>
          </a:p>
        </p:txBody>
      </p:sp>
      <p:sp>
        <p:nvSpPr>
          <p:cNvPr id="3" name="Content Placeholder 2">
            <a:extLst>
              <a:ext uri="{FF2B5EF4-FFF2-40B4-BE49-F238E27FC236}">
                <a16:creationId xmlns:a16="http://schemas.microsoft.com/office/drawing/2014/main" id="{26196F37-1887-904C-A0B5-2E3481249644}"/>
              </a:ext>
            </a:extLst>
          </p:cNvPr>
          <p:cNvSpPr>
            <a:spLocks noGrp="1"/>
          </p:cNvSpPr>
          <p:nvPr>
            <p:ph idx="1"/>
          </p:nvPr>
        </p:nvSpPr>
        <p:spPr/>
        <p:txBody>
          <a:bodyPr/>
          <a:lstStyle/>
          <a:p>
            <a:r>
              <a:rPr lang="en-US" dirty="0"/>
              <a:t>You are applying for a position in an International NGO in New Zealand.</a:t>
            </a:r>
          </a:p>
          <a:p>
            <a:endParaRPr lang="en-US" dirty="0"/>
          </a:p>
          <a:p>
            <a:r>
              <a:rPr lang="en-US" dirty="0"/>
              <a:t>What would you expect this NGO to have in place to be a safe organisation for children, vulnerable adults (beneficiary community) and its own staff and volunteers?</a:t>
            </a:r>
          </a:p>
          <a:p>
            <a:endParaRPr lang="en-US" dirty="0"/>
          </a:p>
          <a:p>
            <a:r>
              <a:rPr lang="en-US" dirty="0"/>
              <a:t>What questions would you ask about the NGO’s approach to safeguarding? What would you hope to find?</a:t>
            </a:r>
          </a:p>
          <a:p>
            <a:endParaRPr lang="en-US" dirty="0"/>
          </a:p>
          <a:p>
            <a:endParaRPr lang="en-US" dirty="0"/>
          </a:p>
        </p:txBody>
      </p:sp>
    </p:spTree>
    <p:extLst>
      <p:ext uri="{BB962C8B-B14F-4D97-AF65-F5344CB8AC3E}">
        <p14:creationId xmlns:p14="http://schemas.microsoft.com/office/powerpoint/2010/main" val="58262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6F15-490F-0741-A119-6889F19F5101}"/>
              </a:ext>
            </a:extLst>
          </p:cNvPr>
          <p:cNvSpPr>
            <a:spLocks noGrp="1"/>
          </p:cNvSpPr>
          <p:nvPr>
            <p:ph type="title"/>
          </p:nvPr>
        </p:nvSpPr>
        <p:spPr>
          <a:xfrm>
            <a:off x="1371600" y="685800"/>
            <a:ext cx="9601200" cy="1058779"/>
          </a:xfrm>
        </p:spPr>
        <p:txBody>
          <a:bodyPr/>
          <a:lstStyle/>
          <a:p>
            <a:r>
              <a:rPr lang="en-US" b="1" dirty="0">
                <a:solidFill>
                  <a:srgbClr val="00B050"/>
                </a:solidFill>
              </a:rPr>
              <a:t>Safeguarding </a:t>
            </a:r>
            <a:endParaRPr lang="en-US" dirty="0"/>
          </a:p>
        </p:txBody>
      </p:sp>
      <p:sp>
        <p:nvSpPr>
          <p:cNvPr id="3" name="Content Placeholder 2">
            <a:extLst>
              <a:ext uri="{FF2B5EF4-FFF2-40B4-BE49-F238E27FC236}">
                <a16:creationId xmlns:a16="http://schemas.microsoft.com/office/drawing/2014/main" id="{CB7DAB3A-64E2-F940-9A75-B48B5598823D}"/>
              </a:ext>
            </a:extLst>
          </p:cNvPr>
          <p:cNvSpPr>
            <a:spLocks noGrp="1"/>
          </p:cNvSpPr>
          <p:nvPr>
            <p:ph idx="1"/>
          </p:nvPr>
        </p:nvSpPr>
        <p:spPr>
          <a:xfrm>
            <a:off x="1371600" y="1852863"/>
            <a:ext cx="9601200" cy="4584031"/>
          </a:xfrm>
        </p:spPr>
        <p:txBody>
          <a:bodyPr>
            <a:normAutofit/>
          </a:bodyPr>
          <a:lstStyle/>
          <a:p>
            <a:r>
              <a:rPr lang="en-AU" sz="2400" dirty="0"/>
              <a:t>Safeguarding is commonly considered to be the responsibility of organisations to make sure their staff, operations and programmes do no harm to children and vulnerable adults or expose them to abuse or exploitation. </a:t>
            </a:r>
          </a:p>
          <a:p>
            <a:endParaRPr lang="en-AU" sz="2400" dirty="0"/>
          </a:p>
          <a:p>
            <a:r>
              <a:rPr lang="en-AU" sz="2400" dirty="0"/>
              <a:t>It is, however, increasingly becoming best practice to think about how we safeguard everyone in our organisations at all times, including protecting staff from inappropriate behaviour such as bullying and harassment. (Bond UK)</a:t>
            </a:r>
          </a:p>
          <a:p>
            <a:endParaRPr lang="en-AU" sz="2600" dirty="0"/>
          </a:p>
          <a:p>
            <a:endParaRPr lang="en-US" dirty="0"/>
          </a:p>
        </p:txBody>
      </p:sp>
    </p:spTree>
    <p:extLst>
      <p:ext uri="{BB962C8B-B14F-4D97-AF65-F5344CB8AC3E}">
        <p14:creationId xmlns:p14="http://schemas.microsoft.com/office/powerpoint/2010/main" val="3258189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8C13B-28B7-6541-851A-116EDBBA4899}"/>
              </a:ext>
            </a:extLst>
          </p:cNvPr>
          <p:cNvSpPr>
            <a:spLocks noGrp="1"/>
          </p:cNvSpPr>
          <p:nvPr>
            <p:ph type="title"/>
          </p:nvPr>
        </p:nvSpPr>
        <p:spPr>
          <a:xfrm>
            <a:off x="1274323" y="92413"/>
            <a:ext cx="9601200" cy="598251"/>
          </a:xfrm>
        </p:spPr>
        <p:txBody>
          <a:bodyPr>
            <a:normAutofit fontScale="90000"/>
          </a:bodyPr>
          <a:lstStyle/>
          <a:p>
            <a:r>
              <a:rPr lang="en-US" b="1" dirty="0">
                <a:solidFill>
                  <a:srgbClr val="00B050"/>
                </a:solidFill>
              </a:rPr>
              <a:t>What does a safe organisation look like?</a:t>
            </a:r>
          </a:p>
        </p:txBody>
      </p:sp>
      <p:graphicFrame>
        <p:nvGraphicFramePr>
          <p:cNvPr id="4" name="Content Placeholder 3">
            <a:extLst>
              <a:ext uri="{FF2B5EF4-FFF2-40B4-BE49-F238E27FC236}">
                <a16:creationId xmlns:a16="http://schemas.microsoft.com/office/drawing/2014/main" id="{EBCCD4C5-D1E7-A945-838C-CEEC06F88678}"/>
              </a:ext>
            </a:extLst>
          </p:cNvPr>
          <p:cNvGraphicFramePr>
            <a:graphicFrameLocks noGrp="1"/>
          </p:cNvGraphicFramePr>
          <p:nvPr>
            <p:ph idx="4294967295"/>
            <p:extLst>
              <p:ext uri="{D42A27DB-BD31-4B8C-83A1-F6EECF244321}">
                <p14:modId xmlns:p14="http://schemas.microsoft.com/office/powerpoint/2010/main" val="3272517614"/>
              </p:ext>
            </p:extLst>
          </p:nvPr>
        </p:nvGraphicFramePr>
        <p:xfrm>
          <a:off x="999388" y="690664"/>
          <a:ext cx="10454675" cy="6354960"/>
        </p:xfrm>
        <a:graphic>
          <a:graphicData uri="http://schemas.openxmlformats.org/drawingml/2006/table">
            <a:tbl>
              <a:tblPr bandRow="1">
                <a:tableStyleId>{7DF18680-E054-41AD-8BC1-D1AEF772440D}</a:tableStyleId>
              </a:tblPr>
              <a:tblGrid>
                <a:gridCol w="3211664">
                  <a:extLst>
                    <a:ext uri="{9D8B030D-6E8A-4147-A177-3AD203B41FA5}">
                      <a16:colId xmlns:a16="http://schemas.microsoft.com/office/drawing/2014/main" val="2576222605"/>
                    </a:ext>
                  </a:extLst>
                </a:gridCol>
                <a:gridCol w="3392905">
                  <a:extLst>
                    <a:ext uri="{9D8B030D-6E8A-4147-A177-3AD203B41FA5}">
                      <a16:colId xmlns:a16="http://schemas.microsoft.com/office/drawing/2014/main" val="1855551261"/>
                    </a:ext>
                  </a:extLst>
                </a:gridCol>
                <a:gridCol w="3850106">
                  <a:extLst>
                    <a:ext uri="{9D8B030D-6E8A-4147-A177-3AD203B41FA5}">
                      <a16:colId xmlns:a16="http://schemas.microsoft.com/office/drawing/2014/main" val="1986364132"/>
                    </a:ext>
                  </a:extLst>
                </a:gridCol>
              </a:tblGrid>
              <a:tr h="770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Safe organisational culture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Positive safeguarding culture must be identified and embedded at the leadership and governance level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Leadership - clear safeguarding messaging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(accountable, transparent, values, org. culture that prioritises SG, support for staff, ongoing communication)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SG recruitment and screening, including for rapid recruitment for deployment</a:t>
                      </a:r>
                    </a:p>
                  </a:txBody>
                  <a:tcPr/>
                </a:tc>
                <a:extLst>
                  <a:ext uri="{0D108BD9-81ED-4DB2-BD59-A6C34878D82A}">
                    <a16:rowId xmlns:a16="http://schemas.microsoft.com/office/drawing/2014/main" val="2280387203"/>
                  </a:ext>
                </a:extLst>
              </a:tr>
              <a:tr h="1126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Safeguarding is everyone’s business – everyone plays a role in embedding SG into everyday practice and to understand expected behaviours and responsibilities when working in a position of trust and authority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Specific safeguarding roles – focal points, Board SG trustee, SG Committees, SG contact officers for humanitarian responses and events (fundraising/community)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SG reporting process for personnel, community based and child/youth friendly mechanisms to raise/report a concern for safety of a child/adult (breach of Code of Conduct/Policy, allegations of SEA or child abuse, suspicions or observations)</a:t>
                      </a:r>
                    </a:p>
                  </a:txBody>
                  <a:tcPr/>
                </a:tc>
                <a:extLst>
                  <a:ext uri="{0D108BD9-81ED-4DB2-BD59-A6C34878D82A}">
                    <a16:rowId xmlns:a16="http://schemas.microsoft.com/office/drawing/2014/main" val="3819821150"/>
                  </a:ext>
                </a:extLst>
              </a:tr>
              <a:tr h="978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Voice of the child and community members to inform policy and review</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Effective implementation of policy and procedures – SG on the agenda at team/partner/senior management/Board meetings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SG risk assessment across all areas of programming and operations at design/proposal stage and during implementation – preventative practice</a:t>
                      </a:r>
                    </a:p>
                  </a:txBody>
                  <a:tcPr/>
                </a:tc>
                <a:extLst>
                  <a:ext uri="{0D108BD9-81ED-4DB2-BD59-A6C34878D82A}">
                    <a16:rowId xmlns:a16="http://schemas.microsoft.com/office/drawing/2014/main" val="2608520655"/>
                  </a:ext>
                </a:extLst>
              </a:tr>
              <a:tr h="1109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Safeguarding visibility – policy, code of conduct, screening and reporting processes on website, intranet, posters (translated)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Safeguarding training for all staff, volunteers and consultants, pre-departure briefings, role/team specific, refreshers, briefings for donor/sponsor visits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Clear investigation and crisis management procedures and SG incident/risk register with regular reporting to ensure learnings used for continual improvement </a:t>
                      </a:r>
                    </a:p>
                  </a:txBody>
                  <a:tcPr/>
                </a:tc>
                <a:extLst>
                  <a:ext uri="{0D108BD9-81ED-4DB2-BD59-A6C34878D82A}">
                    <a16:rowId xmlns:a16="http://schemas.microsoft.com/office/drawing/2014/main" val="4127176348"/>
                  </a:ext>
                </a:extLst>
              </a:tr>
              <a:tr h="1037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Leadership responsibility for preventing, identifying and mitigating risk – Board, executive, management levels, SG KPIs</a:t>
                      </a:r>
                    </a:p>
                  </a:txBody>
                  <a:tcPr/>
                </a:tc>
                <a:tc>
                  <a:txBody>
                    <a:bodyPr/>
                    <a:lstStyle/>
                    <a:p>
                      <a:r>
                        <a:rPr lang="en-US" sz="1400" dirty="0"/>
                        <a:t>Standards base approach to SG- embedding SG standards into program management, emergency response, HR, partner agreements, ICT, fundraising, marketing &amp; communications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Support and strength based capacity building for partners (locally contextualised)</a:t>
                      </a:r>
                    </a:p>
                  </a:txBody>
                  <a:tcPr/>
                </a:tc>
                <a:extLst>
                  <a:ext uri="{0D108BD9-81ED-4DB2-BD59-A6C34878D82A}">
                    <a16:rowId xmlns:a16="http://schemas.microsoft.com/office/drawing/2014/main" val="3685004793"/>
                  </a:ext>
                </a:extLst>
              </a:tr>
              <a:tr h="770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Access by staff to SG tools, checklists and resources</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SG applies across all functions and levels of an organisation</a:t>
                      </a:r>
                    </a:p>
                    <a:p>
                      <a:endParaRPr lang="en-US" dirty="0"/>
                    </a:p>
                  </a:txBody>
                  <a:tcPr/>
                </a:tc>
                <a:tc>
                  <a:txBody>
                    <a:bodyPr/>
                    <a:lstStyle/>
                    <a:p>
                      <a:r>
                        <a:rPr lang="en-US" sz="1400" dirty="0"/>
                        <a:t>SG monitoring, review and internal/external auditing </a:t>
                      </a:r>
                    </a:p>
                  </a:txBody>
                  <a:tcPr/>
                </a:tc>
                <a:extLst>
                  <a:ext uri="{0D108BD9-81ED-4DB2-BD59-A6C34878D82A}">
                    <a16:rowId xmlns:a16="http://schemas.microsoft.com/office/drawing/2014/main" val="3806905652"/>
                  </a:ext>
                </a:extLst>
              </a:tr>
            </a:tbl>
          </a:graphicData>
        </a:graphic>
      </p:graphicFrame>
    </p:spTree>
    <p:extLst>
      <p:ext uri="{BB962C8B-B14F-4D97-AF65-F5344CB8AC3E}">
        <p14:creationId xmlns:p14="http://schemas.microsoft.com/office/powerpoint/2010/main" val="3434970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7981-9A04-B941-8114-7BB6CDCB736B}"/>
              </a:ext>
            </a:extLst>
          </p:cNvPr>
          <p:cNvSpPr>
            <a:spLocks noGrp="1"/>
          </p:cNvSpPr>
          <p:nvPr>
            <p:ph type="title"/>
          </p:nvPr>
        </p:nvSpPr>
        <p:spPr/>
        <p:txBody>
          <a:bodyPr/>
          <a:lstStyle/>
          <a:p>
            <a:r>
              <a:rPr lang="en-US" b="1" dirty="0">
                <a:solidFill>
                  <a:srgbClr val="00B050"/>
                </a:solidFill>
              </a:rPr>
              <a:t>Oxfam GB Investigation Report - Lessons</a:t>
            </a:r>
          </a:p>
        </p:txBody>
      </p:sp>
      <p:sp>
        <p:nvSpPr>
          <p:cNvPr id="3" name="Content Placeholder 2">
            <a:extLst>
              <a:ext uri="{FF2B5EF4-FFF2-40B4-BE49-F238E27FC236}">
                <a16:creationId xmlns:a16="http://schemas.microsoft.com/office/drawing/2014/main" id="{1647438B-AC5A-BF4D-99A6-EB78A63A4FF0}"/>
              </a:ext>
            </a:extLst>
          </p:cNvPr>
          <p:cNvSpPr>
            <a:spLocks noGrp="1"/>
          </p:cNvSpPr>
          <p:nvPr>
            <p:ph idx="1"/>
          </p:nvPr>
        </p:nvSpPr>
        <p:spPr/>
        <p:txBody>
          <a:bodyPr/>
          <a:lstStyle/>
          <a:p>
            <a:pPr marL="0" indent="0">
              <a:buNone/>
            </a:pPr>
            <a:r>
              <a:rPr lang="en-US" dirty="0"/>
              <a:t>1. Organisational Culture</a:t>
            </a:r>
          </a:p>
          <a:p>
            <a:r>
              <a:rPr lang="en-US" dirty="0"/>
              <a:t>Need more embedding of Oxfam’s values and behaviours across the organsiation</a:t>
            </a:r>
          </a:p>
          <a:p>
            <a:r>
              <a:rPr lang="en-US" dirty="0"/>
              <a:t>Need more embedding of women’s rights at the heart of all we do</a:t>
            </a:r>
          </a:p>
          <a:p>
            <a:r>
              <a:rPr lang="en-US" dirty="0"/>
              <a:t>Code of Conduct need stronger emphasis</a:t>
            </a:r>
          </a:p>
          <a:p>
            <a:r>
              <a:rPr lang="en-US" dirty="0"/>
              <a:t>Humanitarian Department culture needs particular focus- are we too tolerant of weak controls in emergency situations?</a:t>
            </a:r>
          </a:p>
          <a:p>
            <a:r>
              <a:rPr lang="en-US" dirty="0"/>
              <a:t>Need to refresh and increase awareness training on PSEA particularly in high risk countries</a:t>
            </a:r>
          </a:p>
          <a:p>
            <a:endParaRPr lang="en-US" dirty="0"/>
          </a:p>
        </p:txBody>
      </p:sp>
    </p:spTree>
    <p:extLst>
      <p:ext uri="{BB962C8B-B14F-4D97-AF65-F5344CB8AC3E}">
        <p14:creationId xmlns:p14="http://schemas.microsoft.com/office/powerpoint/2010/main" val="2358936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93BA-ACAF-8746-94B5-13947D389016}"/>
              </a:ext>
            </a:extLst>
          </p:cNvPr>
          <p:cNvSpPr>
            <a:spLocks noGrp="1"/>
          </p:cNvSpPr>
          <p:nvPr>
            <p:ph type="title"/>
          </p:nvPr>
        </p:nvSpPr>
        <p:spPr/>
        <p:txBody>
          <a:bodyPr/>
          <a:lstStyle/>
          <a:p>
            <a:r>
              <a:rPr lang="en-US" b="1" dirty="0">
                <a:solidFill>
                  <a:srgbClr val="00B050"/>
                </a:solidFill>
              </a:rPr>
              <a:t>Oxfam GB Investigation Report - Lessons</a:t>
            </a:r>
          </a:p>
        </p:txBody>
      </p:sp>
      <p:sp>
        <p:nvSpPr>
          <p:cNvPr id="3" name="Content Placeholder 2">
            <a:extLst>
              <a:ext uri="{FF2B5EF4-FFF2-40B4-BE49-F238E27FC236}">
                <a16:creationId xmlns:a16="http://schemas.microsoft.com/office/drawing/2014/main" id="{3701BC7C-38E2-3A47-A7BA-4273556B4725}"/>
              </a:ext>
            </a:extLst>
          </p:cNvPr>
          <p:cNvSpPr>
            <a:spLocks noGrp="1"/>
          </p:cNvSpPr>
          <p:nvPr>
            <p:ph idx="1"/>
          </p:nvPr>
        </p:nvSpPr>
        <p:spPr/>
        <p:txBody>
          <a:bodyPr/>
          <a:lstStyle/>
          <a:p>
            <a:pPr marL="0" indent="0">
              <a:buNone/>
            </a:pPr>
            <a:r>
              <a:rPr lang="en-US" dirty="0"/>
              <a:t>2. Human Resources</a:t>
            </a:r>
          </a:p>
          <a:p>
            <a:r>
              <a:rPr lang="en-US" dirty="0"/>
              <a:t>Need better mechanisms for informing other Regions/affiliates/agencies of behavioural issues with staff when they move and to avoid “recycling” poor performers/problem staff</a:t>
            </a:r>
          </a:p>
          <a:p>
            <a:r>
              <a:rPr lang="en-US" dirty="0"/>
              <a:t>Need to ensure basic HR practices/standards are followed in all countries</a:t>
            </a:r>
          </a:p>
          <a:p>
            <a:r>
              <a:rPr lang="en-US" dirty="0"/>
              <a:t>While there must be clear, effective follow up and action in cases of inappropriate behavior, it is important to avoid a wider “blame culture”, but keep the emphasis on openness to learning</a:t>
            </a:r>
          </a:p>
        </p:txBody>
      </p:sp>
    </p:spTree>
    <p:extLst>
      <p:ext uri="{BB962C8B-B14F-4D97-AF65-F5344CB8AC3E}">
        <p14:creationId xmlns:p14="http://schemas.microsoft.com/office/powerpoint/2010/main" val="4245736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438B-E9B0-9948-A343-42F2C0B380AD}"/>
              </a:ext>
            </a:extLst>
          </p:cNvPr>
          <p:cNvSpPr>
            <a:spLocks noGrp="1"/>
          </p:cNvSpPr>
          <p:nvPr>
            <p:ph type="title"/>
          </p:nvPr>
        </p:nvSpPr>
        <p:spPr/>
        <p:txBody>
          <a:bodyPr/>
          <a:lstStyle/>
          <a:p>
            <a:r>
              <a:rPr lang="en-US" b="1" dirty="0">
                <a:solidFill>
                  <a:srgbClr val="00B050"/>
                </a:solidFill>
              </a:rPr>
              <a:t>Oxfam GB Investigation Report - Lessons</a:t>
            </a:r>
          </a:p>
        </p:txBody>
      </p:sp>
      <p:sp>
        <p:nvSpPr>
          <p:cNvPr id="3" name="Content Placeholder 2">
            <a:extLst>
              <a:ext uri="{FF2B5EF4-FFF2-40B4-BE49-F238E27FC236}">
                <a16:creationId xmlns:a16="http://schemas.microsoft.com/office/drawing/2014/main" id="{AF6E9AFD-360B-FC4D-91F8-FA8823AFD19E}"/>
              </a:ext>
            </a:extLst>
          </p:cNvPr>
          <p:cNvSpPr>
            <a:spLocks noGrp="1"/>
          </p:cNvSpPr>
          <p:nvPr>
            <p:ph idx="1"/>
          </p:nvPr>
        </p:nvSpPr>
        <p:spPr/>
        <p:txBody>
          <a:bodyPr/>
          <a:lstStyle/>
          <a:p>
            <a:pPr marL="0" indent="0">
              <a:buNone/>
            </a:pPr>
            <a:r>
              <a:rPr lang="en-US" dirty="0"/>
              <a:t>3. Line/Regional Management</a:t>
            </a:r>
          </a:p>
          <a:p>
            <a:r>
              <a:rPr lang="en-US" dirty="0"/>
              <a:t>Where weaknesses are recognised in Country Directors/country teams, need effective support and monitoring from Regional Centre (this relates to culture as well as skills/competencies)</a:t>
            </a:r>
          </a:p>
          <a:p>
            <a:endParaRPr lang="en-US" dirty="0"/>
          </a:p>
          <a:p>
            <a:pPr marL="0" indent="0">
              <a:buNone/>
            </a:pPr>
            <a:r>
              <a:rPr lang="en-US" dirty="0"/>
              <a:t>4. Whistle Blowing</a:t>
            </a:r>
          </a:p>
          <a:p>
            <a:r>
              <a:rPr lang="en-US" dirty="0"/>
              <a:t>Better mechanisms needed to enable staff (especially national staff) to blow the whistle</a:t>
            </a:r>
          </a:p>
        </p:txBody>
      </p:sp>
    </p:spTree>
    <p:extLst>
      <p:ext uri="{BB962C8B-B14F-4D97-AF65-F5344CB8AC3E}">
        <p14:creationId xmlns:p14="http://schemas.microsoft.com/office/powerpoint/2010/main" val="2697448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72B4-69CD-A149-8BCB-D15A3F034F0F}"/>
              </a:ext>
            </a:extLst>
          </p:cNvPr>
          <p:cNvSpPr>
            <a:spLocks noGrp="1"/>
          </p:cNvSpPr>
          <p:nvPr>
            <p:ph type="title"/>
          </p:nvPr>
        </p:nvSpPr>
        <p:spPr/>
        <p:txBody>
          <a:bodyPr/>
          <a:lstStyle/>
          <a:p>
            <a:r>
              <a:rPr lang="en-US" b="1" dirty="0">
                <a:solidFill>
                  <a:srgbClr val="00B050"/>
                </a:solidFill>
              </a:rPr>
              <a:t>Oxfam GB Investigation Report - Lessons</a:t>
            </a:r>
          </a:p>
        </p:txBody>
      </p:sp>
      <p:sp>
        <p:nvSpPr>
          <p:cNvPr id="3" name="Content Placeholder 2">
            <a:extLst>
              <a:ext uri="{FF2B5EF4-FFF2-40B4-BE49-F238E27FC236}">
                <a16:creationId xmlns:a16="http://schemas.microsoft.com/office/drawing/2014/main" id="{B21A3607-0F5A-584E-9473-F0DE35B220C3}"/>
              </a:ext>
            </a:extLst>
          </p:cNvPr>
          <p:cNvSpPr>
            <a:spLocks noGrp="1"/>
          </p:cNvSpPr>
          <p:nvPr>
            <p:ph idx="1"/>
          </p:nvPr>
        </p:nvSpPr>
        <p:spPr/>
        <p:txBody>
          <a:bodyPr/>
          <a:lstStyle/>
          <a:p>
            <a:pPr marL="0" indent="0">
              <a:buNone/>
            </a:pPr>
            <a:r>
              <a:rPr lang="en-US" dirty="0"/>
              <a:t>5. Audit/Investigation Process</a:t>
            </a:r>
          </a:p>
          <a:p>
            <a:r>
              <a:rPr lang="en-US" dirty="0"/>
              <a:t>Increase awareness across Oxfam of existence of an independent review/investigation team </a:t>
            </a:r>
          </a:p>
          <a:p>
            <a:r>
              <a:rPr lang="en-US" dirty="0"/>
              <a:t>Increase internal audit process to cover HR and culture more effectively</a:t>
            </a:r>
          </a:p>
          <a:p>
            <a:r>
              <a:rPr lang="en-US" dirty="0"/>
              <a:t>Take feedback from Haiti on investigational process/effectiveness and apply learning from this </a:t>
            </a:r>
          </a:p>
        </p:txBody>
      </p:sp>
    </p:spTree>
    <p:extLst>
      <p:ext uri="{BB962C8B-B14F-4D97-AF65-F5344CB8AC3E}">
        <p14:creationId xmlns:p14="http://schemas.microsoft.com/office/powerpoint/2010/main" val="322546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8F26-CBDF-DB46-97C9-F47ECC1070EE}"/>
              </a:ext>
            </a:extLst>
          </p:cNvPr>
          <p:cNvSpPr>
            <a:spLocks noGrp="1"/>
          </p:cNvSpPr>
          <p:nvPr>
            <p:ph type="title"/>
          </p:nvPr>
        </p:nvSpPr>
        <p:spPr/>
        <p:txBody>
          <a:bodyPr/>
          <a:lstStyle/>
          <a:p>
            <a:r>
              <a:rPr lang="en-AU" b="1" dirty="0">
                <a:solidFill>
                  <a:srgbClr val="00B050"/>
                </a:solidFill>
              </a:rPr>
              <a:t>Royal Commission – key findings </a:t>
            </a:r>
            <a:br>
              <a:rPr lang="en-AU" dirty="0">
                <a:effectLst/>
              </a:rPr>
            </a:br>
            <a:endParaRPr lang="en-US" dirty="0"/>
          </a:p>
        </p:txBody>
      </p:sp>
      <p:sp>
        <p:nvSpPr>
          <p:cNvPr id="3" name="Content Placeholder 2">
            <a:extLst>
              <a:ext uri="{FF2B5EF4-FFF2-40B4-BE49-F238E27FC236}">
                <a16:creationId xmlns:a16="http://schemas.microsoft.com/office/drawing/2014/main" id="{C436B3AD-B1CC-304B-9A06-4C2506F77319}"/>
              </a:ext>
            </a:extLst>
          </p:cNvPr>
          <p:cNvSpPr>
            <a:spLocks noGrp="1"/>
          </p:cNvSpPr>
          <p:nvPr>
            <p:ph idx="1"/>
          </p:nvPr>
        </p:nvSpPr>
        <p:spPr>
          <a:xfrm>
            <a:off x="838200" y="1471962"/>
            <a:ext cx="10515600" cy="4962292"/>
          </a:xfrm>
        </p:spPr>
        <p:txBody>
          <a:bodyPr>
            <a:normAutofit fontScale="85000" lnSpcReduction="20000"/>
          </a:bodyPr>
          <a:lstStyle/>
          <a:p>
            <a:pPr marL="0" indent="0">
              <a:buNone/>
            </a:pPr>
            <a:r>
              <a:rPr lang="en-AU" dirty="0"/>
              <a:t>The RC found that common child safe organisational risk factors included:</a:t>
            </a:r>
          </a:p>
          <a:p>
            <a:pPr marL="0" indent="0">
              <a:buNone/>
            </a:pPr>
            <a:r>
              <a:rPr lang="en-AU" dirty="0"/>
              <a:t> </a:t>
            </a:r>
          </a:p>
          <a:p>
            <a:r>
              <a:rPr lang="en-AU" dirty="0"/>
              <a:t>Unquestioning respect for authority </a:t>
            </a:r>
            <a:endParaRPr lang="en-AU" dirty="0">
              <a:effectLst/>
            </a:endParaRPr>
          </a:p>
          <a:p>
            <a:r>
              <a:rPr lang="en-AU" dirty="0"/>
              <a:t>Lack of leadership and support for reporters </a:t>
            </a:r>
            <a:endParaRPr lang="en-AU" dirty="0">
              <a:effectLst/>
            </a:endParaRPr>
          </a:p>
          <a:p>
            <a:r>
              <a:rPr lang="en-AU" dirty="0"/>
              <a:t>No reporting structure &amp; mass underreporting </a:t>
            </a:r>
            <a:endParaRPr lang="en-AU" dirty="0">
              <a:effectLst/>
            </a:endParaRPr>
          </a:p>
          <a:p>
            <a:r>
              <a:rPr lang="en-AU" dirty="0"/>
              <a:t>Environmental factors (online, closed and unsupervised spaces)</a:t>
            </a:r>
            <a:endParaRPr lang="en-AU" dirty="0">
              <a:effectLst/>
            </a:endParaRPr>
          </a:p>
          <a:p>
            <a:r>
              <a:rPr lang="en-AU" dirty="0"/>
              <a:t>The need for a legal obligation to promote reporting </a:t>
            </a:r>
            <a:endParaRPr lang="en-AU" dirty="0">
              <a:effectLst/>
            </a:endParaRPr>
          </a:p>
          <a:p>
            <a:r>
              <a:rPr lang="en-AU" dirty="0"/>
              <a:t>Mandatory reporter definition not extensive enough </a:t>
            </a:r>
            <a:endParaRPr lang="en-AU" dirty="0">
              <a:effectLst/>
            </a:endParaRPr>
          </a:p>
          <a:p>
            <a:r>
              <a:rPr lang="en-AU" dirty="0"/>
              <a:t>Poor records prevents responding and identification </a:t>
            </a:r>
            <a:endParaRPr lang="en-AU" dirty="0">
              <a:effectLst/>
            </a:endParaRPr>
          </a:p>
          <a:p>
            <a:r>
              <a:rPr lang="en-AU" dirty="0"/>
              <a:t>Must focus on whole of family approach </a:t>
            </a:r>
            <a:endParaRPr lang="en-AU" dirty="0">
              <a:effectLst/>
            </a:endParaRPr>
          </a:p>
          <a:p>
            <a:r>
              <a:rPr lang="en-AU" dirty="0"/>
              <a:t>CALD and children with disabilities over-represented </a:t>
            </a:r>
            <a:endParaRPr lang="en-AU" dirty="0">
              <a:effectLst/>
            </a:endParaRPr>
          </a:p>
          <a:p>
            <a:r>
              <a:rPr lang="en-AU" dirty="0"/>
              <a:t>Celibacy not direct cause but contributing factor </a:t>
            </a:r>
            <a:endParaRPr lang="en-AU" dirty="0">
              <a:effectLst/>
            </a:endParaRPr>
          </a:p>
          <a:p>
            <a:pPr marL="0" indent="0">
              <a:buNone/>
            </a:pPr>
            <a:endParaRPr lang="en-US" dirty="0"/>
          </a:p>
          <a:p>
            <a:pPr marL="0" indent="0">
              <a:buNone/>
            </a:pPr>
            <a:r>
              <a:rPr lang="en-US" dirty="0"/>
              <a:t>Source: Moores &amp; Institute of Company Directors Australia webinar March 2018</a:t>
            </a:r>
          </a:p>
        </p:txBody>
      </p:sp>
    </p:spTree>
    <p:extLst>
      <p:ext uri="{BB962C8B-B14F-4D97-AF65-F5344CB8AC3E}">
        <p14:creationId xmlns:p14="http://schemas.microsoft.com/office/powerpoint/2010/main" val="1126402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3686-A55C-2B4A-9DA5-2300F025FB06}"/>
              </a:ext>
            </a:extLst>
          </p:cNvPr>
          <p:cNvSpPr>
            <a:spLocks noGrp="1"/>
          </p:cNvSpPr>
          <p:nvPr>
            <p:ph type="title"/>
          </p:nvPr>
        </p:nvSpPr>
        <p:spPr/>
        <p:txBody>
          <a:bodyPr/>
          <a:lstStyle/>
          <a:p>
            <a:r>
              <a:rPr lang="en-AU" b="1" dirty="0">
                <a:solidFill>
                  <a:srgbClr val="00B050"/>
                </a:solidFill>
              </a:rPr>
              <a:t>Royal Commission – key findings</a:t>
            </a:r>
            <a:endParaRPr lang="en-US" dirty="0"/>
          </a:p>
        </p:txBody>
      </p:sp>
      <p:sp>
        <p:nvSpPr>
          <p:cNvPr id="3" name="Content Placeholder 2">
            <a:extLst>
              <a:ext uri="{FF2B5EF4-FFF2-40B4-BE49-F238E27FC236}">
                <a16:creationId xmlns:a16="http://schemas.microsoft.com/office/drawing/2014/main" id="{D1080418-A737-224E-8950-CE0D291504C6}"/>
              </a:ext>
            </a:extLst>
          </p:cNvPr>
          <p:cNvSpPr>
            <a:spLocks noGrp="1"/>
          </p:cNvSpPr>
          <p:nvPr>
            <p:ph idx="1"/>
          </p:nvPr>
        </p:nvSpPr>
        <p:spPr/>
        <p:txBody>
          <a:bodyPr>
            <a:normAutofit/>
          </a:bodyPr>
          <a:lstStyle/>
          <a:p>
            <a:r>
              <a:rPr lang="en-US" dirty="0"/>
              <a:t>Many institutions did not have a culture where the best interest of children were the priority</a:t>
            </a:r>
          </a:p>
          <a:p>
            <a:endParaRPr lang="en-US" dirty="0"/>
          </a:p>
          <a:p>
            <a:r>
              <a:rPr lang="en-US" dirty="0"/>
              <a:t>The prevailing culture that ‘children should be seen and not heard’ resonated throughout residential care, religious institutions, schools and some family homes</a:t>
            </a:r>
          </a:p>
          <a:p>
            <a:pPr marL="0" indent="0">
              <a:buNone/>
            </a:pPr>
            <a:endParaRPr lang="en-US" dirty="0"/>
          </a:p>
          <a:p>
            <a:r>
              <a:rPr lang="en-US" dirty="0"/>
              <a:t>Children's complaints of abuse were ignored and rejected, many children lost faith in adults and society’s institutions</a:t>
            </a:r>
          </a:p>
          <a:p>
            <a:endParaRPr lang="en-US" dirty="0"/>
          </a:p>
          <a:p>
            <a:endParaRPr lang="en-US" dirty="0"/>
          </a:p>
        </p:txBody>
      </p:sp>
    </p:spTree>
    <p:extLst>
      <p:ext uri="{BB962C8B-B14F-4D97-AF65-F5344CB8AC3E}">
        <p14:creationId xmlns:p14="http://schemas.microsoft.com/office/powerpoint/2010/main" val="3274794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6A8B-C141-7949-A304-505ECE8D212A}"/>
              </a:ext>
            </a:extLst>
          </p:cNvPr>
          <p:cNvSpPr>
            <a:spLocks noGrp="1"/>
          </p:cNvSpPr>
          <p:nvPr>
            <p:ph type="title"/>
          </p:nvPr>
        </p:nvSpPr>
        <p:spPr/>
        <p:txBody>
          <a:bodyPr/>
          <a:lstStyle/>
          <a:p>
            <a:r>
              <a:rPr lang="en-AU" b="1" dirty="0">
                <a:solidFill>
                  <a:srgbClr val="00B050"/>
                </a:solidFill>
              </a:rPr>
              <a:t>Royal Commission – key findings</a:t>
            </a:r>
            <a:endParaRPr lang="en-US" dirty="0"/>
          </a:p>
        </p:txBody>
      </p:sp>
      <p:sp>
        <p:nvSpPr>
          <p:cNvPr id="3" name="Content Placeholder 2">
            <a:extLst>
              <a:ext uri="{FF2B5EF4-FFF2-40B4-BE49-F238E27FC236}">
                <a16:creationId xmlns:a16="http://schemas.microsoft.com/office/drawing/2014/main" id="{8F738701-4F27-A040-A60A-22DBB2E9371D}"/>
              </a:ext>
            </a:extLst>
          </p:cNvPr>
          <p:cNvSpPr>
            <a:spLocks noGrp="1"/>
          </p:cNvSpPr>
          <p:nvPr>
            <p:ph idx="1"/>
          </p:nvPr>
        </p:nvSpPr>
        <p:spPr>
          <a:xfrm>
            <a:off x="1371600" y="1562581"/>
            <a:ext cx="9601200" cy="4757195"/>
          </a:xfrm>
        </p:spPr>
        <p:txBody>
          <a:bodyPr>
            <a:normAutofit fontScale="92500" lnSpcReduction="20000"/>
          </a:bodyPr>
          <a:lstStyle/>
          <a:p>
            <a:pPr marL="0" indent="0">
              <a:buNone/>
            </a:pPr>
            <a:r>
              <a:rPr lang="en-US" dirty="0"/>
              <a:t>Institutional factors that facilitated or enabled perpetrators, whatever the context, to </a:t>
            </a:r>
            <a:r>
              <a:rPr lang="en-US" b="1" dirty="0"/>
              <a:t>sexually abuse </a:t>
            </a:r>
            <a:r>
              <a:rPr lang="en-US" dirty="0"/>
              <a:t>children included:</a:t>
            </a:r>
          </a:p>
          <a:p>
            <a:r>
              <a:rPr lang="en-US" dirty="0"/>
              <a:t>Unsupervised, one-to-one access to a child, such as travelling alone with a child</a:t>
            </a:r>
          </a:p>
          <a:p>
            <a:r>
              <a:rPr lang="en-US" dirty="0"/>
              <a:t>Provision of intimate care to a child or an expectation of a level of physical contact</a:t>
            </a:r>
          </a:p>
          <a:p>
            <a:r>
              <a:rPr lang="en-US" dirty="0"/>
              <a:t>The ability to influence or control aspects of a child’s life, such as academic grades</a:t>
            </a:r>
          </a:p>
          <a:p>
            <a:r>
              <a:rPr lang="en-US" dirty="0"/>
              <a:t>Authority over a child, particularly in situations with significant control such as a residential setting</a:t>
            </a:r>
          </a:p>
          <a:p>
            <a:r>
              <a:rPr lang="en-US" dirty="0"/>
              <a:t>Spiritual or moral authority over a child</a:t>
            </a:r>
          </a:p>
          <a:p>
            <a:r>
              <a:rPr lang="en-US" dirty="0"/>
              <a:t>Prestige of the perpetrator, resulting in the perpetrator being afforded a higher level of trust and credibility</a:t>
            </a:r>
          </a:p>
          <a:p>
            <a:r>
              <a:rPr lang="en-US" dirty="0"/>
              <a:t>Opportunities to become close with a child and/or their family</a:t>
            </a:r>
          </a:p>
          <a:p>
            <a:r>
              <a:rPr lang="en-US" dirty="0"/>
              <a:t>Responsibility for young children such as that held by preschool carers</a:t>
            </a:r>
          </a:p>
          <a:p>
            <a:r>
              <a:rPr lang="en-US" dirty="0"/>
              <a:t>Specialist expertise, as in the case of medical practitioners, that enabled perpetrators to disguise sexual abuse </a:t>
            </a:r>
          </a:p>
        </p:txBody>
      </p:sp>
    </p:spTree>
    <p:extLst>
      <p:ext uri="{BB962C8B-B14F-4D97-AF65-F5344CB8AC3E}">
        <p14:creationId xmlns:p14="http://schemas.microsoft.com/office/powerpoint/2010/main" val="3870139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A9E8-85B7-1E41-AC99-4F0EFD6B2C18}"/>
              </a:ext>
            </a:extLst>
          </p:cNvPr>
          <p:cNvSpPr>
            <a:spLocks noGrp="1"/>
          </p:cNvSpPr>
          <p:nvPr>
            <p:ph type="title"/>
          </p:nvPr>
        </p:nvSpPr>
        <p:spPr/>
        <p:txBody>
          <a:bodyPr/>
          <a:lstStyle/>
          <a:p>
            <a:r>
              <a:rPr lang="en-AU" b="1" dirty="0">
                <a:solidFill>
                  <a:srgbClr val="00B050"/>
                </a:solidFill>
              </a:rPr>
              <a:t>Royal Commission – key findings</a:t>
            </a:r>
            <a:endParaRPr lang="en-US" dirty="0"/>
          </a:p>
        </p:txBody>
      </p:sp>
      <p:sp>
        <p:nvSpPr>
          <p:cNvPr id="3" name="Content Placeholder 2">
            <a:extLst>
              <a:ext uri="{FF2B5EF4-FFF2-40B4-BE49-F238E27FC236}">
                <a16:creationId xmlns:a16="http://schemas.microsoft.com/office/drawing/2014/main" id="{65034181-EA87-DA42-B5E6-C673A8213AA8}"/>
              </a:ext>
            </a:extLst>
          </p:cNvPr>
          <p:cNvSpPr>
            <a:spLocks noGrp="1"/>
          </p:cNvSpPr>
          <p:nvPr>
            <p:ph idx="1"/>
          </p:nvPr>
        </p:nvSpPr>
        <p:spPr>
          <a:xfrm>
            <a:off x="1371600" y="1435261"/>
            <a:ext cx="9601200" cy="4977114"/>
          </a:xfrm>
        </p:spPr>
        <p:txBody>
          <a:bodyPr>
            <a:normAutofit fontScale="92500" lnSpcReduction="10000"/>
          </a:bodyPr>
          <a:lstStyle/>
          <a:p>
            <a:pPr marL="0" indent="0">
              <a:buNone/>
            </a:pPr>
            <a:r>
              <a:rPr lang="en-US" dirty="0"/>
              <a:t>From survivors heard in private sessions, the RC learned that:</a:t>
            </a:r>
          </a:p>
          <a:p>
            <a:r>
              <a:rPr lang="en-US" dirty="0"/>
              <a:t>The majority of survivors (64.3%) were male</a:t>
            </a:r>
          </a:p>
          <a:p>
            <a:r>
              <a:rPr lang="en-US" dirty="0"/>
              <a:t>More than half were aged between 10-14 years when they were first sexually abused</a:t>
            </a:r>
          </a:p>
          <a:p>
            <a:r>
              <a:rPr lang="en-US" dirty="0"/>
              <a:t>Female survivors generally reported being younger when they were first sexually abused than males</a:t>
            </a:r>
          </a:p>
          <a:p>
            <a:r>
              <a:rPr lang="en-US" dirty="0"/>
              <a:t>14.3% were Aboriginal and Torres Strait Islander people</a:t>
            </a:r>
          </a:p>
          <a:p>
            <a:r>
              <a:rPr lang="en-US" dirty="0"/>
              <a:t>4.3% had a disability at the time of the abuse</a:t>
            </a:r>
          </a:p>
          <a:p>
            <a:r>
              <a:rPr lang="en-US" dirty="0"/>
              <a:t>3.1% were from CALD background</a:t>
            </a:r>
          </a:p>
          <a:p>
            <a:r>
              <a:rPr lang="en-US" dirty="0"/>
              <a:t>93.8% were abused by a male</a:t>
            </a:r>
          </a:p>
          <a:p>
            <a:r>
              <a:rPr lang="en-US" dirty="0"/>
              <a:t>83.8% were abused by an adult</a:t>
            </a:r>
          </a:p>
          <a:p>
            <a:r>
              <a:rPr lang="en-US" dirty="0"/>
              <a:t>10.4% were in prison at the time of the private session</a:t>
            </a:r>
          </a:p>
          <a:p>
            <a:r>
              <a:rPr lang="en-US" dirty="0"/>
              <a:t>The average duration of child sexual abuse experienced in institutions was 2.2 years</a:t>
            </a:r>
          </a:p>
          <a:p>
            <a:r>
              <a:rPr lang="en-US" dirty="0"/>
              <a:t>36.3% were abused by multiple perpetrators</a:t>
            </a:r>
          </a:p>
          <a:p>
            <a:endParaRPr lang="en-US" dirty="0"/>
          </a:p>
          <a:p>
            <a:endParaRPr lang="en-US" dirty="0"/>
          </a:p>
        </p:txBody>
      </p:sp>
    </p:spTree>
    <p:extLst>
      <p:ext uri="{BB962C8B-B14F-4D97-AF65-F5344CB8AC3E}">
        <p14:creationId xmlns:p14="http://schemas.microsoft.com/office/powerpoint/2010/main" val="1485157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B1D5-AEA7-BE4C-BFE7-CDDFB4AEF676}"/>
              </a:ext>
            </a:extLst>
          </p:cNvPr>
          <p:cNvSpPr>
            <a:spLocks noGrp="1"/>
          </p:cNvSpPr>
          <p:nvPr>
            <p:ph type="title"/>
          </p:nvPr>
        </p:nvSpPr>
        <p:spPr/>
        <p:txBody>
          <a:bodyPr/>
          <a:lstStyle/>
          <a:p>
            <a:r>
              <a:rPr lang="en-AU" b="1" dirty="0">
                <a:solidFill>
                  <a:srgbClr val="00B050"/>
                </a:solidFill>
              </a:rPr>
              <a:t>Royal Commission – key findings</a:t>
            </a:r>
            <a:endParaRPr lang="en-US" dirty="0"/>
          </a:p>
        </p:txBody>
      </p:sp>
      <p:sp>
        <p:nvSpPr>
          <p:cNvPr id="3" name="Content Placeholder 2">
            <a:extLst>
              <a:ext uri="{FF2B5EF4-FFF2-40B4-BE49-F238E27FC236}">
                <a16:creationId xmlns:a16="http://schemas.microsoft.com/office/drawing/2014/main" id="{07F6CC65-9D5B-574E-BE6D-A6D0F9F72108}"/>
              </a:ext>
            </a:extLst>
          </p:cNvPr>
          <p:cNvSpPr>
            <a:spLocks noGrp="1"/>
          </p:cNvSpPr>
          <p:nvPr>
            <p:ph idx="1"/>
          </p:nvPr>
        </p:nvSpPr>
        <p:spPr/>
        <p:txBody>
          <a:bodyPr>
            <a:normAutofit lnSpcReduction="10000"/>
          </a:bodyPr>
          <a:lstStyle/>
          <a:p>
            <a:pPr marL="0" indent="0">
              <a:buNone/>
            </a:pPr>
            <a:r>
              <a:rPr lang="en-US" dirty="0"/>
              <a:t>Research suggests that 4 pre-conditions must be met before an adult will sexually abuse a child. They are:</a:t>
            </a:r>
          </a:p>
          <a:p>
            <a:r>
              <a:rPr lang="en-US" dirty="0"/>
              <a:t>Motivation to sexually abuse</a:t>
            </a:r>
          </a:p>
          <a:p>
            <a:r>
              <a:rPr lang="en-US" dirty="0"/>
              <a:t>Overcoming internal inhibitions the perpetrator may have about sexually abusing a child</a:t>
            </a:r>
          </a:p>
          <a:p>
            <a:r>
              <a:rPr lang="en-US" dirty="0"/>
              <a:t>Overcoming external barriers to accessing a child</a:t>
            </a:r>
          </a:p>
          <a:p>
            <a:r>
              <a:rPr lang="en-US" dirty="0"/>
              <a:t>Overcoming the child’s resistance</a:t>
            </a:r>
          </a:p>
          <a:p>
            <a:pPr marL="0" indent="0">
              <a:buNone/>
            </a:pPr>
            <a:endParaRPr lang="en-US" dirty="0"/>
          </a:p>
          <a:p>
            <a:pPr marL="0" indent="0">
              <a:buNone/>
            </a:pPr>
            <a:r>
              <a:rPr lang="en-US" dirty="0"/>
              <a:t>This helps us understand the role institutions play in facilitating or preventing abuse. To effectively prevent child sexual abuse, each of these pre-conditions must be addressed.</a:t>
            </a:r>
          </a:p>
        </p:txBody>
      </p:sp>
    </p:spTree>
    <p:extLst>
      <p:ext uri="{BB962C8B-B14F-4D97-AF65-F5344CB8AC3E}">
        <p14:creationId xmlns:p14="http://schemas.microsoft.com/office/powerpoint/2010/main" val="215691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A703-97B0-E145-8550-DEB1F40837C8}"/>
              </a:ext>
            </a:extLst>
          </p:cNvPr>
          <p:cNvSpPr>
            <a:spLocks noGrp="1"/>
          </p:cNvSpPr>
          <p:nvPr>
            <p:ph type="title"/>
          </p:nvPr>
        </p:nvSpPr>
        <p:spPr/>
        <p:txBody>
          <a:bodyPr/>
          <a:lstStyle/>
          <a:p>
            <a:r>
              <a:rPr lang="en-US" b="1" dirty="0">
                <a:solidFill>
                  <a:srgbClr val="00B050"/>
                </a:solidFill>
              </a:rPr>
              <a:t>Safeguarding </a:t>
            </a:r>
            <a:endParaRPr lang="en-US" dirty="0"/>
          </a:p>
        </p:txBody>
      </p:sp>
      <p:sp>
        <p:nvSpPr>
          <p:cNvPr id="3" name="Content Placeholder 2">
            <a:extLst>
              <a:ext uri="{FF2B5EF4-FFF2-40B4-BE49-F238E27FC236}">
                <a16:creationId xmlns:a16="http://schemas.microsoft.com/office/drawing/2014/main" id="{98EF106B-8532-A04C-A6C6-FE6515302B07}"/>
              </a:ext>
            </a:extLst>
          </p:cNvPr>
          <p:cNvSpPr>
            <a:spLocks noGrp="1"/>
          </p:cNvSpPr>
          <p:nvPr>
            <p:ph idx="1"/>
          </p:nvPr>
        </p:nvSpPr>
        <p:spPr>
          <a:xfrm>
            <a:off x="1371600" y="1888959"/>
            <a:ext cx="9601200" cy="4608094"/>
          </a:xfrm>
        </p:spPr>
        <p:txBody>
          <a:bodyPr>
            <a:normAutofit/>
          </a:bodyPr>
          <a:lstStyle/>
          <a:p>
            <a:r>
              <a:rPr lang="en-GB" dirty="0"/>
              <a:t>It is recognised that our work places our personnel in positions of authority and trust in relation to the communities we work with, especially vulnerable adults and children.</a:t>
            </a:r>
          </a:p>
          <a:p>
            <a:pPr marL="0" indent="0"/>
            <a:endParaRPr lang="en-AU" dirty="0"/>
          </a:p>
          <a:p>
            <a:r>
              <a:rPr lang="en-AU" dirty="0"/>
              <a:t>Safeguarding includes the obligation to prevent the sexual exploitation and abuse of all who have contact with our agencies, including beneficiary communities, staff, volunteers and partner organisations. </a:t>
            </a:r>
          </a:p>
          <a:p>
            <a:endParaRPr lang="en-AU" dirty="0"/>
          </a:p>
          <a:p>
            <a:r>
              <a:rPr lang="en-US" dirty="0"/>
              <a:t>Safeguarding is to ensure everything that lies within an </a:t>
            </a:r>
            <a:r>
              <a:rPr lang="en-US" dirty="0" err="1"/>
              <a:t>organisation’s</a:t>
            </a:r>
            <a:r>
              <a:rPr lang="en-US" dirty="0"/>
              <a:t> control is done to ensure the safety and wellbeing of the children and adults it works with.</a:t>
            </a:r>
          </a:p>
          <a:p>
            <a:endParaRPr lang="en-AU" dirty="0"/>
          </a:p>
          <a:p>
            <a:endParaRPr lang="en-US" dirty="0"/>
          </a:p>
        </p:txBody>
      </p:sp>
    </p:spTree>
    <p:extLst>
      <p:ext uri="{BB962C8B-B14F-4D97-AF65-F5344CB8AC3E}">
        <p14:creationId xmlns:p14="http://schemas.microsoft.com/office/powerpoint/2010/main" val="1656182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1A4E-E12F-7A40-BB20-67946EA4B55C}"/>
              </a:ext>
            </a:extLst>
          </p:cNvPr>
          <p:cNvSpPr>
            <a:spLocks noGrp="1"/>
          </p:cNvSpPr>
          <p:nvPr>
            <p:ph type="title"/>
          </p:nvPr>
        </p:nvSpPr>
        <p:spPr/>
        <p:txBody>
          <a:bodyPr/>
          <a:lstStyle/>
          <a:p>
            <a:r>
              <a:rPr lang="en-AU" b="1" dirty="0">
                <a:solidFill>
                  <a:srgbClr val="00B050"/>
                </a:solidFill>
              </a:rPr>
              <a:t>Royal Commission – key findings</a:t>
            </a:r>
            <a:endParaRPr lang="en-US" dirty="0"/>
          </a:p>
        </p:txBody>
      </p:sp>
      <p:sp>
        <p:nvSpPr>
          <p:cNvPr id="3" name="Content Placeholder 2">
            <a:extLst>
              <a:ext uri="{FF2B5EF4-FFF2-40B4-BE49-F238E27FC236}">
                <a16:creationId xmlns:a16="http://schemas.microsoft.com/office/drawing/2014/main" id="{B9E3C51C-A52D-8D48-8B97-3C2834811829}"/>
              </a:ext>
            </a:extLst>
          </p:cNvPr>
          <p:cNvSpPr>
            <a:spLocks noGrp="1"/>
          </p:cNvSpPr>
          <p:nvPr>
            <p:ph idx="1"/>
          </p:nvPr>
        </p:nvSpPr>
        <p:spPr>
          <a:xfrm>
            <a:off x="838200" y="2085277"/>
            <a:ext cx="10515600" cy="4091685"/>
          </a:xfrm>
        </p:spPr>
        <p:txBody>
          <a:bodyPr>
            <a:normAutofit/>
          </a:bodyPr>
          <a:lstStyle/>
          <a:p>
            <a:r>
              <a:rPr lang="en-US" dirty="0"/>
              <a:t>Survivors with communication and cognitive impairments were particularly reliant on supportive adults noticing and understanding changes in their behavior after the abuse</a:t>
            </a:r>
          </a:p>
          <a:p>
            <a:endParaRPr lang="en-US" dirty="0"/>
          </a:p>
          <a:p>
            <a:r>
              <a:rPr lang="en-US" dirty="0"/>
              <a:t>Children without protective adults in their lives, including many who lived in residential care, said their attempts to disclose were disbelieved, ignored or punished</a:t>
            </a:r>
          </a:p>
          <a:p>
            <a:pPr marL="0" indent="0">
              <a:buNone/>
            </a:pPr>
            <a:endParaRPr lang="en-US" dirty="0"/>
          </a:p>
          <a:p>
            <a:r>
              <a:rPr lang="en-US" dirty="0"/>
              <a:t>Adults within child focused institutions and the broader community need to better understand the dynamics of sexual abuse. They need to recognise grooming techniques and to notice emotional and behavioural changes in children and their attempts to disclose. </a:t>
            </a:r>
          </a:p>
        </p:txBody>
      </p:sp>
    </p:spTree>
    <p:extLst>
      <p:ext uri="{BB962C8B-B14F-4D97-AF65-F5344CB8AC3E}">
        <p14:creationId xmlns:p14="http://schemas.microsoft.com/office/powerpoint/2010/main" val="3055083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970D-A83B-CF47-BA1F-E07EB05FD48B}"/>
              </a:ext>
            </a:extLst>
          </p:cNvPr>
          <p:cNvSpPr>
            <a:spLocks noGrp="1"/>
          </p:cNvSpPr>
          <p:nvPr>
            <p:ph type="title"/>
          </p:nvPr>
        </p:nvSpPr>
        <p:spPr/>
        <p:txBody>
          <a:bodyPr/>
          <a:lstStyle/>
          <a:p>
            <a:r>
              <a:rPr lang="en-AU" b="1" dirty="0">
                <a:solidFill>
                  <a:srgbClr val="00B050"/>
                </a:solidFill>
              </a:rPr>
              <a:t>Royal Commission – key findings</a:t>
            </a:r>
            <a:endParaRPr lang="en-US" dirty="0"/>
          </a:p>
        </p:txBody>
      </p:sp>
      <p:sp>
        <p:nvSpPr>
          <p:cNvPr id="3" name="Content Placeholder 2">
            <a:extLst>
              <a:ext uri="{FF2B5EF4-FFF2-40B4-BE49-F238E27FC236}">
                <a16:creationId xmlns:a16="http://schemas.microsoft.com/office/drawing/2014/main" id="{F951A917-4B97-A040-80C4-358CE5CA56D9}"/>
              </a:ext>
            </a:extLst>
          </p:cNvPr>
          <p:cNvSpPr>
            <a:spLocks noGrp="1"/>
          </p:cNvSpPr>
          <p:nvPr>
            <p:ph idx="1"/>
          </p:nvPr>
        </p:nvSpPr>
        <p:spPr/>
        <p:txBody>
          <a:bodyPr>
            <a:normAutofit/>
          </a:bodyPr>
          <a:lstStyle/>
          <a:p>
            <a:r>
              <a:rPr lang="en-US" dirty="0"/>
              <a:t>Some children had sexually abused other children in institutional contexts (children with harmful sexual behaviours)</a:t>
            </a:r>
          </a:p>
          <a:p>
            <a:endParaRPr lang="en-US" dirty="0"/>
          </a:p>
          <a:p>
            <a:r>
              <a:rPr lang="en-US" dirty="0"/>
              <a:t>In some cases, the institutional culture and behaviours of adults in the institution facilitated the abuse of children by other children</a:t>
            </a:r>
          </a:p>
          <a:p>
            <a:endParaRPr lang="en-US" dirty="0"/>
          </a:p>
          <a:p>
            <a:r>
              <a:rPr lang="en-US" dirty="0"/>
              <a:t>Cultural, operational and environmental factors within institutions can all affect the likelihood of children being sexually abused and the prospect that abuse will be identified, reported and responded to appropriately</a:t>
            </a:r>
          </a:p>
          <a:p>
            <a:pPr marL="0" indent="0">
              <a:buNone/>
            </a:pPr>
            <a:endParaRPr lang="en-US" dirty="0"/>
          </a:p>
        </p:txBody>
      </p:sp>
    </p:spTree>
    <p:extLst>
      <p:ext uri="{BB962C8B-B14F-4D97-AF65-F5344CB8AC3E}">
        <p14:creationId xmlns:p14="http://schemas.microsoft.com/office/powerpoint/2010/main" val="2901519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C9E2-253C-6747-87C3-C73343B97B0B}"/>
              </a:ext>
            </a:extLst>
          </p:cNvPr>
          <p:cNvSpPr>
            <a:spLocks noGrp="1"/>
          </p:cNvSpPr>
          <p:nvPr>
            <p:ph type="title"/>
          </p:nvPr>
        </p:nvSpPr>
        <p:spPr/>
        <p:txBody>
          <a:bodyPr/>
          <a:lstStyle/>
          <a:p>
            <a:r>
              <a:rPr lang="en-AU" b="1" dirty="0">
                <a:solidFill>
                  <a:srgbClr val="00B050"/>
                </a:solidFill>
              </a:rPr>
              <a:t>Royal Commission – key findings</a:t>
            </a:r>
            <a:endParaRPr lang="en-US" dirty="0"/>
          </a:p>
        </p:txBody>
      </p:sp>
      <p:sp>
        <p:nvSpPr>
          <p:cNvPr id="3" name="Content Placeholder 2">
            <a:extLst>
              <a:ext uri="{FF2B5EF4-FFF2-40B4-BE49-F238E27FC236}">
                <a16:creationId xmlns:a16="http://schemas.microsoft.com/office/drawing/2014/main" id="{20CBB21D-74B9-6A48-B244-C5E770482371}"/>
              </a:ext>
            </a:extLst>
          </p:cNvPr>
          <p:cNvSpPr>
            <a:spLocks noGrp="1"/>
          </p:cNvSpPr>
          <p:nvPr>
            <p:ph idx="1"/>
          </p:nvPr>
        </p:nvSpPr>
        <p:spPr>
          <a:xfrm>
            <a:off x="1371600" y="1732547"/>
            <a:ext cx="9601200" cy="4134853"/>
          </a:xfrm>
        </p:spPr>
        <p:txBody>
          <a:bodyPr>
            <a:normAutofit/>
          </a:bodyPr>
          <a:lstStyle/>
          <a:p>
            <a:pPr marL="0" indent="0">
              <a:buNone/>
            </a:pPr>
            <a:r>
              <a:rPr lang="en-US" sz="2400" dirty="0"/>
              <a:t>Cultural factors:</a:t>
            </a:r>
          </a:p>
          <a:p>
            <a:r>
              <a:rPr lang="en-US" sz="2400" dirty="0"/>
              <a:t>Organisational and leadership culture that shape assumptions, values, beliefs and norms</a:t>
            </a:r>
          </a:p>
          <a:p>
            <a:r>
              <a:rPr lang="en-US" sz="2400" dirty="0"/>
              <a:t>This influences how individuals behave when interacting with children, what is understood to be appropriate and inappropriate behavior and how children’s wellbeing and safety is prioritised.</a:t>
            </a:r>
          </a:p>
          <a:p>
            <a:r>
              <a:rPr lang="en-US" sz="2400" dirty="0"/>
              <a:t>Risk factors include failure to listen to children, or prioritising the reputation of an institution over their safety or wellbeing of children </a:t>
            </a:r>
          </a:p>
        </p:txBody>
      </p:sp>
    </p:spTree>
    <p:extLst>
      <p:ext uri="{BB962C8B-B14F-4D97-AF65-F5344CB8AC3E}">
        <p14:creationId xmlns:p14="http://schemas.microsoft.com/office/powerpoint/2010/main" val="360466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83D2-010A-5B4A-8800-7B106CFE77DF}"/>
              </a:ext>
            </a:extLst>
          </p:cNvPr>
          <p:cNvSpPr>
            <a:spLocks noGrp="1"/>
          </p:cNvSpPr>
          <p:nvPr>
            <p:ph type="title"/>
          </p:nvPr>
        </p:nvSpPr>
        <p:spPr/>
        <p:txBody>
          <a:bodyPr/>
          <a:lstStyle/>
          <a:p>
            <a:r>
              <a:rPr lang="en-AU" b="1" dirty="0">
                <a:solidFill>
                  <a:srgbClr val="00B050"/>
                </a:solidFill>
              </a:rPr>
              <a:t>Royal Commission – key findings</a:t>
            </a:r>
            <a:endParaRPr lang="en-US" dirty="0"/>
          </a:p>
        </p:txBody>
      </p:sp>
      <p:sp>
        <p:nvSpPr>
          <p:cNvPr id="3" name="Content Placeholder 2">
            <a:extLst>
              <a:ext uri="{FF2B5EF4-FFF2-40B4-BE49-F238E27FC236}">
                <a16:creationId xmlns:a16="http://schemas.microsoft.com/office/drawing/2014/main" id="{0FA984CA-FBC7-9F44-971B-287CB356BAF1}"/>
              </a:ext>
            </a:extLst>
          </p:cNvPr>
          <p:cNvSpPr>
            <a:spLocks noGrp="1"/>
          </p:cNvSpPr>
          <p:nvPr>
            <p:ph idx="1"/>
          </p:nvPr>
        </p:nvSpPr>
        <p:spPr>
          <a:xfrm>
            <a:off x="1371600" y="1828800"/>
            <a:ext cx="9601200" cy="4038600"/>
          </a:xfrm>
        </p:spPr>
        <p:txBody>
          <a:bodyPr>
            <a:normAutofit/>
          </a:bodyPr>
          <a:lstStyle/>
          <a:p>
            <a:pPr marL="0" indent="0">
              <a:buNone/>
            </a:pPr>
            <a:r>
              <a:rPr lang="en-US" sz="2400" dirty="0"/>
              <a:t>Operational factors:</a:t>
            </a:r>
          </a:p>
          <a:p>
            <a:r>
              <a:rPr lang="en-US" sz="2400" dirty="0"/>
              <a:t>Governance, internal structure and day-to-day practices</a:t>
            </a:r>
          </a:p>
          <a:p>
            <a:r>
              <a:rPr lang="en-US" sz="2400" dirty="0"/>
              <a:t>Approach to the implementation of the child safe policies and the recruitment, screening and training of staff and volunteers</a:t>
            </a:r>
          </a:p>
          <a:p>
            <a:r>
              <a:rPr lang="en-US" sz="2400" dirty="0"/>
              <a:t>Risk factors include institutional hierarchies that inhibit identification of abuse and allow perpetrators to remain in positions where abuse can occur</a:t>
            </a:r>
          </a:p>
        </p:txBody>
      </p:sp>
    </p:spTree>
    <p:extLst>
      <p:ext uri="{BB962C8B-B14F-4D97-AF65-F5344CB8AC3E}">
        <p14:creationId xmlns:p14="http://schemas.microsoft.com/office/powerpoint/2010/main" val="232328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EF53B-2448-9C46-9C9C-855A28334C70}"/>
              </a:ext>
            </a:extLst>
          </p:cNvPr>
          <p:cNvSpPr>
            <a:spLocks noGrp="1"/>
          </p:cNvSpPr>
          <p:nvPr>
            <p:ph type="title"/>
          </p:nvPr>
        </p:nvSpPr>
        <p:spPr/>
        <p:txBody>
          <a:bodyPr/>
          <a:lstStyle/>
          <a:p>
            <a:r>
              <a:rPr lang="en-AU" b="1" dirty="0">
                <a:solidFill>
                  <a:srgbClr val="00B050"/>
                </a:solidFill>
              </a:rPr>
              <a:t>Royal Commission – key findings</a:t>
            </a:r>
            <a:endParaRPr lang="en-US" dirty="0"/>
          </a:p>
        </p:txBody>
      </p:sp>
      <p:sp>
        <p:nvSpPr>
          <p:cNvPr id="3" name="Content Placeholder 2">
            <a:extLst>
              <a:ext uri="{FF2B5EF4-FFF2-40B4-BE49-F238E27FC236}">
                <a16:creationId xmlns:a16="http://schemas.microsoft.com/office/drawing/2014/main" id="{7BF26853-94E7-DB41-B918-318B8DD38A19}"/>
              </a:ext>
            </a:extLst>
          </p:cNvPr>
          <p:cNvSpPr>
            <a:spLocks noGrp="1"/>
          </p:cNvSpPr>
          <p:nvPr>
            <p:ph idx="1"/>
          </p:nvPr>
        </p:nvSpPr>
        <p:spPr>
          <a:xfrm>
            <a:off x="1371600" y="1720516"/>
            <a:ext cx="9601200" cy="4146884"/>
          </a:xfrm>
        </p:spPr>
        <p:txBody>
          <a:bodyPr>
            <a:normAutofit fontScale="92500" lnSpcReduction="20000"/>
          </a:bodyPr>
          <a:lstStyle/>
          <a:p>
            <a:pPr marL="0" indent="0">
              <a:buNone/>
            </a:pPr>
            <a:r>
              <a:rPr lang="en-US" sz="2400" dirty="0"/>
              <a:t>Environmental factors:</a:t>
            </a:r>
          </a:p>
          <a:p>
            <a:r>
              <a:rPr lang="en-US" sz="2400" dirty="0"/>
              <a:t>Characteristics of physical and online spaces that enable potential adult perpetrators and children with harmful sexual behaviours to access victims</a:t>
            </a:r>
          </a:p>
          <a:p>
            <a:r>
              <a:rPr lang="en-US" sz="2400" dirty="0"/>
              <a:t>Risk factors include access to children in isolated and unsupervised locations, and the use of online environments to groom and abuse children </a:t>
            </a:r>
          </a:p>
          <a:p>
            <a:endParaRPr lang="en-US" sz="2400" dirty="0"/>
          </a:p>
          <a:p>
            <a:pPr marL="0" indent="0">
              <a:buNone/>
            </a:pPr>
            <a:r>
              <a:rPr lang="en-US" sz="2400" dirty="0"/>
              <a:t>“Institutions may, inadvertently or otherwise, enable or create opportunities for abuse. All institutions are responsible for removing opportunity for abuse by preventing, identifying and mitigating risks and responding appropriately when abuse occurs.”</a:t>
            </a:r>
          </a:p>
          <a:p>
            <a:endParaRPr lang="en-US" dirty="0"/>
          </a:p>
          <a:p>
            <a:pPr marL="0" indent="0">
              <a:buNone/>
            </a:pPr>
            <a:r>
              <a:rPr lang="en-US" dirty="0"/>
              <a:t>p.20 Final Report - Making institutions child safe</a:t>
            </a:r>
          </a:p>
          <a:p>
            <a:endParaRPr lang="en-US" dirty="0"/>
          </a:p>
        </p:txBody>
      </p:sp>
    </p:spTree>
    <p:extLst>
      <p:ext uri="{BB962C8B-B14F-4D97-AF65-F5344CB8AC3E}">
        <p14:creationId xmlns:p14="http://schemas.microsoft.com/office/powerpoint/2010/main" val="2089561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9A0B8-3136-6140-883A-43D6C409ABAB}"/>
              </a:ext>
            </a:extLst>
          </p:cNvPr>
          <p:cNvSpPr>
            <a:spLocks noGrp="1"/>
          </p:cNvSpPr>
          <p:nvPr>
            <p:ph type="title"/>
          </p:nvPr>
        </p:nvSpPr>
        <p:spPr/>
        <p:txBody>
          <a:bodyPr/>
          <a:lstStyle/>
          <a:p>
            <a:r>
              <a:rPr lang="en-US" b="1" dirty="0">
                <a:solidFill>
                  <a:srgbClr val="00B050"/>
                </a:solidFill>
              </a:rPr>
              <a:t>Code of Conduct – Top 5 </a:t>
            </a:r>
          </a:p>
        </p:txBody>
      </p:sp>
      <p:sp>
        <p:nvSpPr>
          <p:cNvPr id="3" name="Content Placeholder 2">
            <a:extLst>
              <a:ext uri="{FF2B5EF4-FFF2-40B4-BE49-F238E27FC236}">
                <a16:creationId xmlns:a16="http://schemas.microsoft.com/office/drawing/2014/main" id="{917E5540-A64D-DF45-BE32-26B187139455}"/>
              </a:ext>
            </a:extLst>
          </p:cNvPr>
          <p:cNvSpPr>
            <a:spLocks noGrp="1"/>
          </p:cNvSpPr>
          <p:nvPr>
            <p:ph idx="1"/>
          </p:nvPr>
        </p:nvSpPr>
        <p:spPr>
          <a:xfrm>
            <a:off x="1371600" y="1935678"/>
            <a:ext cx="9601200" cy="4291502"/>
          </a:xfrm>
        </p:spPr>
        <p:txBody>
          <a:bodyPr>
            <a:normAutofit lnSpcReduction="10000"/>
          </a:bodyPr>
          <a:lstStyle/>
          <a:p>
            <a:pPr marL="0" indent="0">
              <a:buNone/>
            </a:pPr>
            <a:r>
              <a:rPr lang="en-AU" dirty="0"/>
              <a:t>1. The Code is a supportive document for personnel. The Code provides guidance to individuals on behaviours and actions that are in the best interests of children and beneficiary communities and those that are unsafe, abusive or exploitative </a:t>
            </a:r>
          </a:p>
          <a:p>
            <a:pPr marL="0" indent="0">
              <a:buNone/>
            </a:pPr>
            <a:r>
              <a:rPr lang="en-AU" dirty="0"/>
              <a:t>2. By providing clear boundaries, the Code helps individuals avoid misunderstandings or situations where their behaviour or actions may be misinterpreted </a:t>
            </a:r>
          </a:p>
          <a:p>
            <a:pPr marL="0" indent="0">
              <a:buNone/>
            </a:pPr>
            <a:r>
              <a:rPr lang="en-AU" dirty="0"/>
              <a:t>3. The Code can be sent to applicants before an interview to send a message your organsiation is a safe organisation and deter anyone applying who intends to use their position to abuse or exploit a child or vulnerable adult</a:t>
            </a:r>
          </a:p>
          <a:p>
            <a:pPr marL="0" indent="0">
              <a:buNone/>
            </a:pPr>
            <a:r>
              <a:rPr lang="en-AU" dirty="0"/>
              <a:t>4. The boundaries in the Code help personnel identify when an individual’s behaviour may be a risk to the safety or wellbeing of a child or vulnerable adult</a:t>
            </a:r>
          </a:p>
          <a:p>
            <a:pPr marL="0" indent="0">
              <a:buNone/>
            </a:pPr>
            <a:r>
              <a:rPr lang="en-AU" dirty="0"/>
              <a:t>5. The Code can be translated and posted in offices and community locations to make everyone aware of the high standards of behaviour towards children and beneficiary communities they should expect from anyone engaged by your organisation </a:t>
            </a:r>
          </a:p>
          <a:p>
            <a:endParaRPr lang="en-US" dirty="0"/>
          </a:p>
        </p:txBody>
      </p:sp>
    </p:spTree>
    <p:extLst>
      <p:ext uri="{BB962C8B-B14F-4D97-AF65-F5344CB8AC3E}">
        <p14:creationId xmlns:p14="http://schemas.microsoft.com/office/powerpoint/2010/main" val="292874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3E80-17C5-8F4F-95E2-43BF425318B0}"/>
              </a:ext>
            </a:extLst>
          </p:cNvPr>
          <p:cNvSpPr>
            <a:spLocks noGrp="1"/>
          </p:cNvSpPr>
          <p:nvPr>
            <p:ph type="title"/>
          </p:nvPr>
        </p:nvSpPr>
        <p:spPr/>
        <p:txBody>
          <a:bodyPr/>
          <a:lstStyle/>
          <a:p>
            <a:r>
              <a:rPr lang="en-US" b="1" dirty="0">
                <a:solidFill>
                  <a:srgbClr val="00B050"/>
                </a:solidFill>
              </a:rPr>
              <a:t>Code of Conduct</a:t>
            </a:r>
          </a:p>
        </p:txBody>
      </p:sp>
      <p:sp>
        <p:nvSpPr>
          <p:cNvPr id="3" name="Content Placeholder 2">
            <a:extLst>
              <a:ext uri="{FF2B5EF4-FFF2-40B4-BE49-F238E27FC236}">
                <a16:creationId xmlns:a16="http://schemas.microsoft.com/office/drawing/2014/main" id="{C260B694-FE07-1944-A3B9-A9251A26582D}"/>
              </a:ext>
            </a:extLst>
          </p:cNvPr>
          <p:cNvSpPr>
            <a:spLocks noGrp="1"/>
          </p:cNvSpPr>
          <p:nvPr>
            <p:ph idx="1"/>
          </p:nvPr>
        </p:nvSpPr>
        <p:spPr>
          <a:xfrm>
            <a:off x="1371600" y="1608881"/>
            <a:ext cx="9601200" cy="5249119"/>
          </a:xfrm>
        </p:spPr>
        <p:txBody>
          <a:bodyPr>
            <a:normAutofit/>
          </a:bodyPr>
          <a:lstStyle/>
          <a:p>
            <a:r>
              <a:rPr lang="en-AU" dirty="0"/>
              <a:t>Winnie Byanyima, Executive Director of Oxfam International affirmed that, in her view, “the use of prostitutes in conditions of poverty, helplessness and conflict is exploitation and abuse”.</a:t>
            </a:r>
          </a:p>
          <a:p>
            <a:pPr marL="0" indent="0">
              <a:buNone/>
            </a:pPr>
            <a:r>
              <a:rPr lang="en-AU" dirty="0"/>
              <a:t>	</a:t>
            </a:r>
            <a:r>
              <a:rPr lang="en-AU" i="1" dirty="0"/>
              <a:t>Not everyone who works in the sector agrees that the use of prostitutes 		constitutes sexual exploitation and abuse, although this does appear to be the 	growing consensus. We noted the Secretary of State’s evidence on a recent 	policy decision by the World Bank:</a:t>
            </a:r>
          </a:p>
          <a:p>
            <a:pPr marL="0" indent="0">
              <a:buNone/>
            </a:pPr>
            <a:r>
              <a:rPr lang="en-AU" i="1" dirty="0"/>
              <a:t>	If I can give you the example of the World Bank … whether its staff should be 	allowed to use prostitutes in countries where that is legal. It has decided that if 	you work for the World Bank you cannot do that. It does not have to have a 	complex policy to nuance that. You cannot do it. Yes, the chief executive said 	there was backlash against that and her reply is a good one, which was that 	you had the same effect when they banned smoking in the executive offices.</a:t>
            </a:r>
          </a:p>
          <a:p>
            <a:r>
              <a:rPr lang="en-AU" dirty="0"/>
              <a:t>It was noted that whilst Oxfam’s Code of Conduct from 2017 does explicitly ban the use of prostitutes, this was not the case in a Code of Conduct from 2012.</a:t>
            </a:r>
          </a:p>
          <a:p>
            <a:endParaRPr lang="en-US" dirty="0"/>
          </a:p>
        </p:txBody>
      </p:sp>
    </p:spTree>
    <p:extLst>
      <p:ext uri="{BB962C8B-B14F-4D97-AF65-F5344CB8AC3E}">
        <p14:creationId xmlns:p14="http://schemas.microsoft.com/office/powerpoint/2010/main" val="1464375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8314" y="274638"/>
            <a:ext cx="8929687" cy="1143000"/>
          </a:xfrm>
        </p:spPr>
        <p:txBody>
          <a:bodyPr rtlCol="0">
            <a:normAutofit/>
          </a:bodyPr>
          <a:lstStyle/>
          <a:p>
            <a:pPr>
              <a:defRPr/>
            </a:pPr>
            <a:r>
              <a:rPr lang="en-AU" sz="3600" b="1" dirty="0">
                <a:solidFill>
                  <a:srgbClr val="00B050"/>
                </a:solidFill>
              </a:rPr>
              <a:t>Code of Conduct Activity</a:t>
            </a:r>
            <a:br>
              <a:rPr lang="en-AU" sz="3600" b="1" dirty="0"/>
            </a:br>
            <a:endParaRPr lang="en-AU" sz="3600" b="1" dirty="0">
              <a:solidFill>
                <a:srgbClr val="92D050"/>
              </a:solidFill>
            </a:endParaRPr>
          </a:p>
        </p:txBody>
      </p:sp>
      <p:sp>
        <p:nvSpPr>
          <p:cNvPr id="18435" name="Content Placeholder 3"/>
          <p:cNvSpPr>
            <a:spLocks noGrp="1"/>
          </p:cNvSpPr>
          <p:nvPr>
            <p:ph idx="1"/>
          </p:nvPr>
        </p:nvSpPr>
        <p:spPr>
          <a:xfrm>
            <a:off x="1981200" y="1196752"/>
            <a:ext cx="8229600" cy="5400600"/>
          </a:xfrm>
        </p:spPr>
        <p:txBody>
          <a:bodyPr>
            <a:normAutofit fontScale="92500" lnSpcReduction="10000"/>
          </a:bodyPr>
          <a:lstStyle/>
          <a:p>
            <a:pPr marL="0" indent="0">
              <a:lnSpc>
                <a:spcPct val="80000"/>
              </a:lnSpc>
              <a:buNone/>
            </a:pPr>
            <a:endParaRPr lang="en-AU" b="1" dirty="0"/>
          </a:p>
          <a:p>
            <a:pPr marL="0" indent="0">
              <a:lnSpc>
                <a:spcPct val="80000"/>
              </a:lnSpc>
              <a:buNone/>
            </a:pPr>
            <a:r>
              <a:rPr lang="en-AU" dirty="0"/>
              <a:t>In small groups discuss the following scenarios.</a:t>
            </a:r>
          </a:p>
          <a:p>
            <a:pPr marL="0" indent="0">
              <a:lnSpc>
                <a:spcPct val="80000"/>
              </a:lnSpc>
              <a:buNone/>
            </a:pPr>
            <a:endParaRPr lang="en-AU" dirty="0"/>
          </a:p>
          <a:p>
            <a:pPr marL="0" indent="0">
              <a:lnSpc>
                <a:spcPct val="80000"/>
              </a:lnSpc>
              <a:buNone/>
            </a:pPr>
            <a:r>
              <a:rPr lang="en-AU" dirty="0"/>
              <a:t>How does the Code of Conduct apply to each of these?</a:t>
            </a:r>
          </a:p>
          <a:p>
            <a:pPr marL="0" indent="0">
              <a:lnSpc>
                <a:spcPct val="80000"/>
              </a:lnSpc>
              <a:buNone/>
            </a:pPr>
            <a:endParaRPr lang="en-AU" dirty="0"/>
          </a:p>
          <a:p>
            <a:pPr marL="0" indent="0">
              <a:lnSpc>
                <a:spcPct val="80000"/>
              </a:lnSpc>
              <a:buNone/>
            </a:pPr>
            <a:r>
              <a:rPr lang="en-AU" dirty="0"/>
              <a:t>1. During a humanitarian disaster response staff visit child headed households alone to provide urgent advice </a:t>
            </a:r>
          </a:p>
          <a:p>
            <a:pPr marL="0" indent="0">
              <a:lnSpc>
                <a:spcPct val="80000"/>
              </a:lnSpc>
              <a:buNone/>
            </a:pPr>
            <a:r>
              <a:rPr lang="en-AU" dirty="0"/>
              <a:t>2. When visiting a village with the Country Team a 10 year old child asks you for money and food</a:t>
            </a:r>
          </a:p>
          <a:p>
            <a:pPr marL="0" indent="0">
              <a:lnSpc>
                <a:spcPct val="80000"/>
              </a:lnSpc>
              <a:buNone/>
            </a:pPr>
            <a:r>
              <a:rPr lang="en-AU" dirty="0"/>
              <a:t>3. Country Team staff report they feel uncomfortable about the way a head office senior staff member always cuddles children when visiting in the community</a:t>
            </a:r>
          </a:p>
          <a:p>
            <a:pPr marL="0" indent="0">
              <a:lnSpc>
                <a:spcPct val="80000"/>
              </a:lnSpc>
              <a:buNone/>
            </a:pPr>
            <a:r>
              <a:rPr lang="en-AU" dirty="0"/>
              <a:t>4. When visiting a remote village, the only accommodation offered is to sleep in a house with a family (parents &amp; 2 children under 18 years)</a:t>
            </a:r>
          </a:p>
          <a:p>
            <a:pPr marL="0" indent="0">
              <a:lnSpc>
                <a:spcPct val="80000"/>
              </a:lnSpc>
              <a:buNone/>
            </a:pPr>
            <a:r>
              <a:rPr lang="en-AU" dirty="0"/>
              <a:t>5. At a public event a staff member is observed yelling at a group of children attending with their families</a:t>
            </a:r>
          </a:p>
          <a:p>
            <a:pPr marL="0" indent="0">
              <a:lnSpc>
                <a:spcPct val="80000"/>
              </a:lnSpc>
              <a:buNone/>
            </a:pPr>
            <a:r>
              <a:rPr lang="en-AU" dirty="0"/>
              <a:t>6. A consultant you have engaged to work in a Country Office has been inviting some of the local children over to his accommodation to watch movies</a:t>
            </a:r>
          </a:p>
          <a:p>
            <a:pPr marL="0" indent="0">
              <a:lnSpc>
                <a:spcPct val="80000"/>
              </a:lnSpc>
              <a:buNone/>
            </a:pPr>
            <a:endParaRPr lang="en-AU" dirty="0"/>
          </a:p>
          <a:p>
            <a:pPr marL="0" indent="0">
              <a:lnSpc>
                <a:spcPct val="80000"/>
              </a:lnSpc>
              <a:buNone/>
            </a:pPr>
            <a:endParaRPr lang="en-AU" dirty="0"/>
          </a:p>
        </p:txBody>
      </p:sp>
    </p:spTree>
    <p:extLst>
      <p:ext uri="{BB962C8B-B14F-4D97-AF65-F5344CB8AC3E}">
        <p14:creationId xmlns:p14="http://schemas.microsoft.com/office/powerpoint/2010/main" val="2609101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F96B-91DB-CD41-963D-D36E4F9B6F57}"/>
              </a:ext>
            </a:extLst>
          </p:cNvPr>
          <p:cNvSpPr>
            <a:spLocks noGrp="1"/>
          </p:cNvSpPr>
          <p:nvPr>
            <p:ph type="title"/>
          </p:nvPr>
        </p:nvSpPr>
        <p:spPr/>
        <p:txBody>
          <a:bodyPr/>
          <a:lstStyle/>
          <a:p>
            <a:r>
              <a:rPr lang="en-US" b="1" dirty="0">
                <a:solidFill>
                  <a:srgbClr val="00B050"/>
                </a:solidFill>
              </a:rPr>
              <a:t>Reporting/Whistleblowing – Top 5</a:t>
            </a:r>
          </a:p>
        </p:txBody>
      </p:sp>
      <p:sp>
        <p:nvSpPr>
          <p:cNvPr id="3" name="Content Placeholder 2">
            <a:extLst>
              <a:ext uri="{FF2B5EF4-FFF2-40B4-BE49-F238E27FC236}">
                <a16:creationId xmlns:a16="http://schemas.microsoft.com/office/drawing/2014/main" id="{F1377600-4B1D-2D4F-AE1E-EF74EC2F4DBA}"/>
              </a:ext>
            </a:extLst>
          </p:cNvPr>
          <p:cNvSpPr>
            <a:spLocks noGrp="1"/>
          </p:cNvSpPr>
          <p:nvPr>
            <p:ph idx="1"/>
          </p:nvPr>
        </p:nvSpPr>
        <p:spPr>
          <a:xfrm>
            <a:off x="1371600" y="1527859"/>
            <a:ext cx="9601200" cy="4861066"/>
          </a:xfrm>
        </p:spPr>
        <p:txBody>
          <a:bodyPr>
            <a:normAutofit fontScale="85000" lnSpcReduction="20000"/>
          </a:bodyPr>
          <a:lstStyle/>
          <a:p>
            <a:pPr marL="0" indent="0">
              <a:buNone/>
            </a:pPr>
            <a:r>
              <a:rPr lang="en-US" sz="2200" dirty="0"/>
              <a:t>By having a clear, professionally managed and confidential reporting process transparency and accountability is maintained which are key to being a safe organisation. </a:t>
            </a:r>
          </a:p>
          <a:p>
            <a:pPr marL="0" indent="0">
              <a:buNone/>
            </a:pPr>
            <a:endParaRPr lang="en-US" sz="2200" dirty="0"/>
          </a:p>
          <a:p>
            <a:pPr marL="0" indent="0">
              <a:buNone/>
            </a:pPr>
            <a:r>
              <a:rPr lang="en-US" sz="2200" dirty="0"/>
              <a:t>1. Organisations need to make it safe for those affected to come forward and report incidents and concerns (community and personnel) with the assurance they will be handled sensitively and appropriately</a:t>
            </a:r>
            <a:endParaRPr lang="en-AU" sz="2200" dirty="0"/>
          </a:p>
          <a:p>
            <a:pPr marL="0" indent="0">
              <a:buNone/>
            </a:pPr>
            <a:r>
              <a:rPr lang="en-US" sz="2200" dirty="0"/>
              <a:t>2. Raising a concern about a colleague or associate is difficult and sensitive so personnel need to understand they can raise any type of concern in a confidential way and this is the right thing to do.</a:t>
            </a:r>
          </a:p>
          <a:p>
            <a:pPr marL="0" indent="0">
              <a:buNone/>
            </a:pPr>
            <a:r>
              <a:rPr lang="en-US" sz="2200" dirty="0"/>
              <a:t>3. Anyone making a report does not need facts/conclusive evidence or have made a conclusion about the person's behaviour or conduct. </a:t>
            </a:r>
          </a:p>
          <a:p>
            <a:pPr marL="0" indent="0">
              <a:buNone/>
            </a:pPr>
            <a:r>
              <a:rPr lang="en-US" sz="2200" dirty="0"/>
              <a:t>4. Personnel need to feel confident their concern will be taken seriously, handled professionally by the organisation and that the investigation will give everyone the right to have their say.</a:t>
            </a:r>
          </a:p>
          <a:p>
            <a:pPr marL="0" indent="0">
              <a:buNone/>
            </a:pPr>
            <a:r>
              <a:rPr lang="en-US" sz="2200" dirty="0"/>
              <a:t>5. If personnel are not satisfied with the response received when first making a report they should continue to make the report to others in leadership. </a:t>
            </a:r>
          </a:p>
          <a:p>
            <a:endParaRPr lang="en-AU" dirty="0"/>
          </a:p>
          <a:p>
            <a:pPr marL="0" indent="0">
              <a:buNone/>
            </a:pPr>
            <a:endParaRPr lang="en-US" dirty="0"/>
          </a:p>
        </p:txBody>
      </p:sp>
    </p:spTree>
    <p:extLst>
      <p:ext uri="{BB962C8B-B14F-4D97-AF65-F5344CB8AC3E}">
        <p14:creationId xmlns:p14="http://schemas.microsoft.com/office/powerpoint/2010/main" val="1546911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3EC9-2424-2743-9545-97716B96EFAB}"/>
              </a:ext>
            </a:extLst>
          </p:cNvPr>
          <p:cNvSpPr>
            <a:spLocks noGrp="1"/>
          </p:cNvSpPr>
          <p:nvPr>
            <p:ph type="title"/>
          </p:nvPr>
        </p:nvSpPr>
        <p:spPr/>
        <p:txBody>
          <a:bodyPr/>
          <a:lstStyle/>
          <a:p>
            <a:r>
              <a:rPr lang="en-US" b="1" dirty="0">
                <a:solidFill>
                  <a:srgbClr val="00B050"/>
                </a:solidFill>
              </a:rPr>
              <a:t>Child Safeguarding Reporting </a:t>
            </a:r>
          </a:p>
        </p:txBody>
      </p:sp>
      <p:sp>
        <p:nvSpPr>
          <p:cNvPr id="3" name="Content Placeholder 2">
            <a:extLst>
              <a:ext uri="{FF2B5EF4-FFF2-40B4-BE49-F238E27FC236}">
                <a16:creationId xmlns:a16="http://schemas.microsoft.com/office/drawing/2014/main" id="{B49B20CD-173E-184A-ACF4-4BF5F3F90AF3}"/>
              </a:ext>
            </a:extLst>
          </p:cNvPr>
          <p:cNvSpPr>
            <a:spLocks noGrp="1"/>
          </p:cNvSpPr>
          <p:nvPr>
            <p:ph idx="1"/>
          </p:nvPr>
        </p:nvSpPr>
        <p:spPr>
          <a:xfrm>
            <a:off x="1371600" y="2171700"/>
            <a:ext cx="9601200" cy="3860965"/>
          </a:xfrm>
        </p:spPr>
        <p:txBody>
          <a:bodyPr>
            <a:normAutofit/>
          </a:bodyPr>
          <a:lstStyle/>
          <a:p>
            <a:r>
              <a:rPr lang="en-AU" dirty="0"/>
              <a:t>Organisations do not expect personnel to be child protection/safeguarding experts. The expectation is simply for personnel to report their concern to the designated people in the organisation. </a:t>
            </a:r>
          </a:p>
          <a:p>
            <a:pPr marL="0" indent="0">
              <a:buNone/>
            </a:pPr>
            <a:endParaRPr lang="en-AU" dirty="0"/>
          </a:p>
          <a:p>
            <a:r>
              <a:rPr lang="en-AU" dirty="0"/>
              <a:t>Personnel should not interview or question a child about a child safeguarding incident. This could potentially upset or emotionally harm a child and may cause problems to legal proceedings later on as it could be argued the process was interfered with. Support for a child can be organised through CS/CP Focal Points/referral. </a:t>
            </a:r>
          </a:p>
          <a:p>
            <a:endParaRPr lang="en-AU" dirty="0"/>
          </a:p>
          <a:p>
            <a:endParaRPr lang="en-US" dirty="0"/>
          </a:p>
        </p:txBody>
      </p:sp>
    </p:spTree>
    <p:extLst>
      <p:ext uri="{BB962C8B-B14F-4D97-AF65-F5344CB8AC3E}">
        <p14:creationId xmlns:p14="http://schemas.microsoft.com/office/powerpoint/2010/main" val="139187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92C7-EED8-C947-8F00-C773A30573CE}"/>
              </a:ext>
            </a:extLst>
          </p:cNvPr>
          <p:cNvSpPr>
            <a:spLocks noGrp="1"/>
          </p:cNvSpPr>
          <p:nvPr>
            <p:ph type="title"/>
          </p:nvPr>
        </p:nvSpPr>
        <p:spPr/>
        <p:txBody>
          <a:bodyPr/>
          <a:lstStyle/>
          <a:p>
            <a:r>
              <a:rPr lang="en-US" b="1" dirty="0">
                <a:solidFill>
                  <a:srgbClr val="00B050"/>
                </a:solidFill>
              </a:rPr>
              <a:t>Safeguarding</a:t>
            </a:r>
            <a:endParaRPr lang="en-US" dirty="0"/>
          </a:p>
        </p:txBody>
      </p:sp>
      <p:sp>
        <p:nvSpPr>
          <p:cNvPr id="3" name="Content Placeholder 2">
            <a:extLst>
              <a:ext uri="{FF2B5EF4-FFF2-40B4-BE49-F238E27FC236}">
                <a16:creationId xmlns:a16="http://schemas.microsoft.com/office/drawing/2014/main" id="{E4467736-2F32-E04A-B571-CE5AC3F7CD6C}"/>
              </a:ext>
            </a:extLst>
          </p:cNvPr>
          <p:cNvSpPr>
            <a:spLocks noGrp="1"/>
          </p:cNvSpPr>
          <p:nvPr>
            <p:ph idx="1"/>
          </p:nvPr>
        </p:nvSpPr>
        <p:spPr>
          <a:xfrm>
            <a:off x="1371600" y="2286000"/>
            <a:ext cx="9601200" cy="3987478"/>
          </a:xfrm>
        </p:spPr>
        <p:txBody>
          <a:bodyPr>
            <a:normAutofit/>
          </a:bodyPr>
          <a:lstStyle/>
          <a:p>
            <a:r>
              <a:rPr lang="en-US" dirty="0"/>
              <a:t>Translate policy into relevant and everyday practice across all functions of an organisation</a:t>
            </a:r>
          </a:p>
          <a:p>
            <a:pPr marL="0" indent="0">
              <a:buNone/>
            </a:pPr>
            <a:endParaRPr lang="en-US" dirty="0"/>
          </a:p>
          <a:p>
            <a:r>
              <a:rPr lang="en-US" dirty="0"/>
              <a:t>Not rely on one standard or measure to safeguard children and adults against harm</a:t>
            </a:r>
          </a:p>
          <a:p>
            <a:endParaRPr lang="en-US" dirty="0"/>
          </a:p>
          <a:p>
            <a:r>
              <a:rPr lang="en-US" dirty="0"/>
              <a:t>Must be a system approach where each standard in fully implemented to ensure a safe organisational environment is constantly strengthened and maintained </a:t>
            </a:r>
          </a:p>
          <a:p>
            <a:pPr marL="0" indent="0">
              <a:buNone/>
            </a:pPr>
            <a:endParaRPr lang="en-US" dirty="0"/>
          </a:p>
          <a:p>
            <a:r>
              <a:rPr lang="en-US" dirty="0"/>
              <a:t>Ensuring a positive and preventative safeguarding culture is promoted and embedded at all levels of the organisation </a:t>
            </a:r>
          </a:p>
        </p:txBody>
      </p:sp>
    </p:spTree>
    <p:extLst>
      <p:ext uri="{BB962C8B-B14F-4D97-AF65-F5344CB8AC3E}">
        <p14:creationId xmlns:p14="http://schemas.microsoft.com/office/powerpoint/2010/main" val="2511342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2B85-5397-6545-A906-1C050D6C99D2}"/>
              </a:ext>
            </a:extLst>
          </p:cNvPr>
          <p:cNvSpPr>
            <a:spLocks noGrp="1"/>
          </p:cNvSpPr>
          <p:nvPr>
            <p:ph type="title"/>
          </p:nvPr>
        </p:nvSpPr>
        <p:spPr/>
        <p:txBody>
          <a:bodyPr/>
          <a:lstStyle/>
          <a:p>
            <a:r>
              <a:rPr lang="en-US" b="1" dirty="0">
                <a:solidFill>
                  <a:srgbClr val="00B050"/>
                </a:solidFill>
              </a:rPr>
              <a:t>Child Safeguarding Reporting </a:t>
            </a:r>
            <a:endParaRPr lang="en-US" dirty="0"/>
          </a:p>
        </p:txBody>
      </p:sp>
      <p:sp>
        <p:nvSpPr>
          <p:cNvPr id="3" name="Content Placeholder 2">
            <a:extLst>
              <a:ext uri="{FF2B5EF4-FFF2-40B4-BE49-F238E27FC236}">
                <a16:creationId xmlns:a16="http://schemas.microsoft.com/office/drawing/2014/main" id="{F937259C-F9AE-624C-AD25-B23FD8968D18}"/>
              </a:ext>
            </a:extLst>
          </p:cNvPr>
          <p:cNvSpPr>
            <a:spLocks noGrp="1"/>
          </p:cNvSpPr>
          <p:nvPr>
            <p:ph idx="1"/>
          </p:nvPr>
        </p:nvSpPr>
        <p:spPr>
          <a:xfrm>
            <a:off x="1371600" y="2285999"/>
            <a:ext cx="9601200" cy="4245429"/>
          </a:xfrm>
        </p:spPr>
        <p:txBody>
          <a:bodyPr>
            <a:normAutofit fontScale="92500" lnSpcReduction="10000"/>
          </a:bodyPr>
          <a:lstStyle/>
          <a:p>
            <a:r>
              <a:rPr lang="en-AU" dirty="0"/>
              <a:t>It is very hard to observe behaviour and be conclusive that the person has abused a child or was grooming a child for abuse. However, it is possible to observe behaviour towards a child that may be unsafe, unprofessional, unacceptable or out of context with what normally happens in a program or activity. This type of concern should be reported as being able to detect unsafe behaviour early is an effective way to prevent a child from potentially being abused. </a:t>
            </a:r>
          </a:p>
          <a:p>
            <a:endParaRPr lang="en-AU" dirty="0"/>
          </a:p>
          <a:p>
            <a:r>
              <a:rPr lang="en-AU" dirty="0"/>
              <a:t>Children rarely speak up if someone is harming them. It is the responsibility of adults to protect children from all forms of violence, including child abuse and exploitation. </a:t>
            </a:r>
          </a:p>
          <a:p>
            <a:endParaRPr lang="en-AU" dirty="0"/>
          </a:p>
          <a:p>
            <a:r>
              <a:rPr lang="en-AU" dirty="0"/>
              <a:t>Provide staff/volunteers with clear guidance on how to respond if a child discloses abuse or exploitation (remember this may be to program, humanitarian, marketing, communication staff) See: </a:t>
            </a:r>
            <a:r>
              <a:rPr lang="en-AU" b="1" i="1" dirty="0">
                <a:hlinkClick r:id="rId2"/>
              </a:rPr>
              <a:t>https://aifs.gov.au/cfca/sites/default/files/disclosure-infographic.pdf</a:t>
            </a:r>
            <a:r>
              <a:rPr lang="en-AU" b="1" i="1" dirty="0"/>
              <a:t> </a:t>
            </a:r>
            <a:endParaRPr lang="en-AU" dirty="0"/>
          </a:p>
          <a:p>
            <a:endParaRPr lang="en-US" dirty="0"/>
          </a:p>
        </p:txBody>
      </p:sp>
    </p:spTree>
    <p:extLst>
      <p:ext uri="{BB962C8B-B14F-4D97-AF65-F5344CB8AC3E}">
        <p14:creationId xmlns:p14="http://schemas.microsoft.com/office/powerpoint/2010/main" val="170623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C943-9110-0648-B069-A75D15181F0C}"/>
              </a:ext>
            </a:extLst>
          </p:cNvPr>
          <p:cNvSpPr>
            <a:spLocks noGrp="1"/>
          </p:cNvSpPr>
          <p:nvPr>
            <p:ph type="title"/>
          </p:nvPr>
        </p:nvSpPr>
        <p:spPr/>
        <p:txBody>
          <a:bodyPr/>
          <a:lstStyle/>
          <a:p>
            <a:r>
              <a:rPr lang="en-US" b="1" dirty="0">
                <a:solidFill>
                  <a:srgbClr val="00B050"/>
                </a:solidFill>
              </a:rPr>
              <a:t>Safeguarding Reporting &amp; Responding</a:t>
            </a:r>
            <a:endParaRPr lang="en-US" dirty="0"/>
          </a:p>
        </p:txBody>
      </p:sp>
      <p:sp>
        <p:nvSpPr>
          <p:cNvPr id="3" name="Content Placeholder 2">
            <a:extLst>
              <a:ext uri="{FF2B5EF4-FFF2-40B4-BE49-F238E27FC236}">
                <a16:creationId xmlns:a16="http://schemas.microsoft.com/office/drawing/2014/main" id="{04E21F9A-1E1A-3640-99E5-EF154DA5C759}"/>
              </a:ext>
            </a:extLst>
          </p:cNvPr>
          <p:cNvSpPr>
            <a:spLocks noGrp="1"/>
          </p:cNvSpPr>
          <p:nvPr>
            <p:ph idx="1"/>
          </p:nvPr>
        </p:nvSpPr>
        <p:spPr>
          <a:xfrm>
            <a:off x="1371600" y="1816925"/>
            <a:ext cx="9601200" cy="4322617"/>
          </a:xfrm>
        </p:spPr>
        <p:txBody>
          <a:bodyPr>
            <a:normAutofit/>
          </a:bodyPr>
          <a:lstStyle/>
          <a:p>
            <a:r>
              <a:rPr lang="en-US" dirty="0"/>
              <a:t>Do not wait until an allegation is substantiated – the fact that an allegation or suspicion has been raised is sufficient to commence the reporting process. </a:t>
            </a:r>
          </a:p>
          <a:p>
            <a:endParaRPr lang="en-US" dirty="0"/>
          </a:p>
          <a:p>
            <a:r>
              <a:rPr lang="en-US" dirty="0"/>
              <a:t>Reporting suspicion allows reports to be made when there is no actual allegation or where sexual assault may not have been witnesses and where staff observe signs that an assault may have occurred. </a:t>
            </a:r>
          </a:p>
          <a:p>
            <a:pPr marL="0" indent="0">
              <a:buNone/>
            </a:pPr>
            <a:endParaRPr lang="en-US" dirty="0"/>
          </a:p>
          <a:p>
            <a:r>
              <a:rPr lang="en-US" dirty="0"/>
              <a:t>This is particularly important in grooming and child sexual assault cases as the type of abuse often means there will be no witnesses.</a:t>
            </a:r>
          </a:p>
          <a:p>
            <a:endParaRPr lang="en-US" dirty="0"/>
          </a:p>
          <a:p>
            <a:r>
              <a:rPr lang="en-AU" dirty="0"/>
              <a:t>Always be guided by keeping the best interests of the child- victim centred response</a:t>
            </a:r>
          </a:p>
          <a:p>
            <a:endParaRPr lang="en-US" dirty="0"/>
          </a:p>
        </p:txBody>
      </p:sp>
    </p:spTree>
    <p:extLst>
      <p:ext uri="{BB962C8B-B14F-4D97-AF65-F5344CB8AC3E}">
        <p14:creationId xmlns:p14="http://schemas.microsoft.com/office/powerpoint/2010/main" val="957093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4E14-2180-9B40-A111-FE258FBDEF86}"/>
              </a:ext>
            </a:extLst>
          </p:cNvPr>
          <p:cNvSpPr>
            <a:spLocks noGrp="1"/>
          </p:cNvSpPr>
          <p:nvPr>
            <p:ph type="title"/>
          </p:nvPr>
        </p:nvSpPr>
        <p:spPr/>
        <p:txBody>
          <a:bodyPr/>
          <a:lstStyle/>
          <a:p>
            <a:r>
              <a:rPr lang="en-US" b="1" dirty="0">
                <a:solidFill>
                  <a:srgbClr val="00B050"/>
                </a:solidFill>
              </a:rPr>
              <a:t>Mapping and Reporting/Referral Lists</a:t>
            </a:r>
          </a:p>
        </p:txBody>
      </p:sp>
      <p:sp>
        <p:nvSpPr>
          <p:cNvPr id="3" name="Content Placeholder 2">
            <a:extLst>
              <a:ext uri="{FF2B5EF4-FFF2-40B4-BE49-F238E27FC236}">
                <a16:creationId xmlns:a16="http://schemas.microsoft.com/office/drawing/2014/main" id="{BC9BF92E-42C1-2943-A5BA-75F96AF0DE87}"/>
              </a:ext>
            </a:extLst>
          </p:cNvPr>
          <p:cNvSpPr>
            <a:spLocks noGrp="1"/>
          </p:cNvSpPr>
          <p:nvPr>
            <p:ph idx="1"/>
          </p:nvPr>
        </p:nvSpPr>
        <p:spPr>
          <a:xfrm>
            <a:off x="1371600" y="1632029"/>
            <a:ext cx="9601200" cy="4884517"/>
          </a:xfrm>
        </p:spPr>
        <p:txBody>
          <a:bodyPr>
            <a:normAutofit fontScale="77500" lnSpcReduction="20000"/>
          </a:bodyPr>
          <a:lstStyle/>
          <a:p>
            <a:r>
              <a:rPr lang="en-US" dirty="0"/>
              <a:t>Organisations, in collaboration with local partners/offices, can map local agencies, authorities and services to report SEA or child abuse and exploitation incidents and/or services and agencies to refer children, youth and adults to receive care, support and advice.</a:t>
            </a:r>
          </a:p>
          <a:p>
            <a:pPr marL="0" indent="0">
              <a:buNone/>
            </a:pPr>
            <a:endParaRPr lang="en-US" dirty="0"/>
          </a:p>
          <a:p>
            <a:pPr marL="0" indent="0">
              <a:buNone/>
            </a:pPr>
            <a:r>
              <a:rPr lang="en-US" dirty="0"/>
              <a:t>Using a </a:t>
            </a:r>
            <a:r>
              <a:rPr lang="en-AU" dirty="0"/>
              <a:t>Mapping Template develop a Local Referral and Reporting List. The list should include:</a:t>
            </a:r>
          </a:p>
          <a:p>
            <a:pPr>
              <a:buFont typeface="Arial" panose="020B0604020202020204" pitchFamily="34" charset="0"/>
              <a:buChar char="•"/>
            </a:pPr>
            <a:r>
              <a:rPr lang="en-US" dirty="0"/>
              <a:t>local government departments (for children, youth and women and families)</a:t>
            </a:r>
          </a:p>
          <a:p>
            <a:pPr>
              <a:buFont typeface="Arial" panose="020B0604020202020204" pitchFamily="34" charset="0"/>
              <a:buChar char="•"/>
            </a:pPr>
            <a:r>
              <a:rPr lang="en-AU" dirty="0"/>
              <a:t>Local police for reporting, investigation and prosecution of criminal offences against children and adults such as sexual abuse or exploitation offences, physical abuse, trafficking or online child sexual exploitation. Make a note on any specialised police for example police trained in handling child sexual offences or family violence matters or police trained in interviewing children. </a:t>
            </a:r>
          </a:p>
          <a:p>
            <a:pPr>
              <a:buFont typeface="Arial" panose="020B0604020202020204" pitchFamily="34" charset="0"/>
              <a:buChar char="•"/>
            </a:pPr>
            <a:r>
              <a:rPr lang="en-AU" dirty="0"/>
              <a:t>Local health (including reproductive and sexual health services), safe housing, crisis, family violence, counselling, legal, youth agencies or services to refer children and/or families for support and advice </a:t>
            </a:r>
          </a:p>
          <a:p>
            <a:pPr>
              <a:buFont typeface="Arial" panose="020B0604020202020204" pitchFamily="34" charset="0"/>
              <a:buChar char="•"/>
            </a:pPr>
            <a:r>
              <a:rPr lang="en-AU" dirty="0"/>
              <a:t>NGOs (local and international), professional networks etc. for advice, response and referral of reports </a:t>
            </a:r>
          </a:p>
          <a:p>
            <a:pPr>
              <a:buFont typeface="Arial" panose="020B0604020202020204" pitchFamily="34" charset="0"/>
              <a:buChar char="•"/>
            </a:pPr>
            <a:r>
              <a:rPr lang="en-AU" dirty="0"/>
              <a:t>Local Community based groups (formal and informal) providing support to children and families (eg. Faith based, Community CP Committees, women’s services, specialised child sexual abuse services)</a:t>
            </a:r>
            <a:endParaRPr lang="en-US" dirty="0"/>
          </a:p>
          <a:p>
            <a:pPr marL="0" indent="0">
              <a:buNone/>
            </a:pPr>
            <a:endParaRPr lang="en-US" dirty="0"/>
          </a:p>
          <a:p>
            <a:r>
              <a:rPr lang="en-US" dirty="0"/>
              <a:t>Assess services for safety, quality, child/youth friendly – record names and contact details, hours of operation, what each one offers, any potential risks to children/women/privacy concerns  </a:t>
            </a:r>
          </a:p>
          <a:p>
            <a:pPr marL="0" indent="0">
              <a:buNone/>
            </a:pPr>
            <a:endParaRPr lang="en-US" dirty="0"/>
          </a:p>
        </p:txBody>
      </p:sp>
    </p:spTree>
    <p:extLst>
      <p:ext uri="{BB962C8B-B14F-4D97-AF65-F5344CB8AC3E}">
        <p14:creationId xmlns:p14="http://schemas.microsoft.com/office/powerpoint/2010/main" val="1950307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4ED9-2F93-9641-9612-A2F69A092460}"/>
              </a:ext>
            </a:extLst>
          </p:cNvPr>
          <p:cNvSpPr>
            <a:spLocks noGrp="1"/>
          </p:cNvSpPr>
          <p:nvPr>
            <p:ph type="title"/>
          </p:nvPr>
        </p:nvSpPr>
        <p:spPr/>
        <p:txBody>
          <a:bodyPr/>
          <a:lstStyle/>
          <a:p>
            <a:r>
              <a:rPr lang="en-US" b="1" dirty="0">
                <a:solidFill>
                  <a:srgbClr val="00B050"/>
                </a:solidFill>
              </a:rPr>
              <a:t>Working with Partners – Top 10 </a:t>
            </a:r>
          </a:p>
        </p:txBody>
      </p:sp>
      <p:sp>
        <p:nvSpPr>
          <p:cNvPr id="3" name="Content Placeholder 2">
            <a:extLst>
              <a:ext uri="{FF2B5EF4-FFF2-40B4-BE49-F238E27FC236}">
                <a16:creationId xmlns:a16="http://schemas.microsoft.com/office/drawing/2014/main" id="{72F67CD7-47E8-C24E-A3C8-881162691981}"/>
              </a:ext>
            </a:extLst>
          </p:cNvPr>
          <p:cNvSpPr>
            <a:spLocks noGrp="1"/>
          </p:cNvSpPr>
          <p:nvPr>
            <p:ph idx="1"/>
          </p:nvPr>
        </p:nvSpPr>
        <p:spPr>
          <a:xfrm>
            <a:off x="1371600" y="1698170"/>
            <a:ext cx="9601200" cy="4370121"/>
          </a:xfrm>
        </p:spPr>
        <p:txBody>
          <a:bodyPr>
            <a:normAutofit/>
          </a:bodyPr>
          <a:lstStyle/>
          <a:p>
            <a:pPr marL="0" indent="0">
              <a:buNone/>
            </a:pPr>
            <a:r>
              <a:rPr lang="en-US" dirty="0"/>
              <a:t>1. Include partners in safeguarding training sessions or provide training to partners that captures existing safeguarding strengths and provides capacity building to enhance policy and practice that is locally relevant and meaningful to the context and culture</a:t>
            </a:r>
          </a:p>
          <a:p>
            <a:pPr marL="0" indent="0">
              <a:buNone/>
            </a:pPr>
            <a:r>
              <a:rPr lang="en-US" dirty="0"/>
              <a:t>2. Include safeguarding standards/clauses in partner agreements, terms of reference or partner contracts including an agreed mutual reporting mechanism </a:t>
            </a:r>
          </a:p>
          <a:p>
            <a:pPr marL="0" indent="0">
              <a:buNone/>
            </a:pPr>
            <a:r>
              <a:rPr lang="en-US" dirty="0"/>
              <a:t>3. Establish a safeguarding steering committee comprising of key staff from your organisation and the partner organisation (shared knowledge opportunity and consistency of standards)</a:t>
            </a:r>
          </a:p>
          <a:p>
            <a:pPr marL="0" indent="0">
              <a:buNone/>
            </a:pPr>
            <a:r>
              <a:rPr lang="en-US" dirty="0"/>
              <a:t>4. Support partners in implementing safe recruitment and screening procedures locally</a:t>
            </a:r>
          </a:p>
          <a:p>
            <a:pPr marL="0" indent="0">
              <a:buNone/>
            </a:pPr>
            <a:r>
              <a:rPr lang="en-US" dirty="0"/>
              <a:t>5. Collaboratively work on safeguarding risk assessments as part of program design or humanitarian response</a:t>
            </a:r>
          </a:p>
          <a:p>
            <a:endParaRPr lang="en-US" dirty="0"/>
          </a:p>
        </p:txBody>
      </p:sp>
    </p:spTree>
    <p:extLst>
      <p:ext uri="{BB962C8B-B14F-4D97-AF65-F5344CB8AC3E}">
        <p14:creationId xmlns:p14="http://schemas.microsoft.com/office/powerpoint/2010/main" val="41826511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782A-01A1-A848-B46E-0FA29D3F8CFA}"/>
              </a:ext>
            </a:extLst>
          </p:cNvPr>
          <p:cNvSpPr>
            <a:spLocks noGrp="1"/>
          </p:cNvSpPr>
          <p:nvPr>
            <p:ph type="title"/>
          </p:nvPr>
        </p:nvSpPr>
        <p:spPr/>
        <p:txBody>
          <a:bodyPr/>
          <a:lstStyle/>
          <a:p>
            <a:r>
              <a:rPr lang="en-US" b="1" dirty="0">
                <a:solidFill>
                  <a:srgbClr val="00B050"/>
                </a:solidFill>
              </a:rPr>
              <a:t>Working with Partners – Top 10 </a:t>
            </a:r>
            <a:endParaRPr lang="en-US" dirty="0"/>
          </a:p>
        </p:txBody>
      </p:sp>
      <p:sp>
        <p:nvSpPr>
          <p:cNvPr id="3" name="Content Placeholder 2">
            <a:extLst>
              <a:ext uri="{FF2B5EF4-FFF2-40B4-BE49-F238E27FC236}">
                <a16:creationId xmlns:a16="http://schemas.microsoft.com/office/drawing/2014/main" id="{3AC87DAB-F164-0E45-BDD0-BC9C6E6F829F}"/>
              </a:ext>
            </a:extLst>
          </p:cNvPr>
          <p:cNvSpPr>
            <a:spLocks noGrp="1"/>
          </p:cNvSpPr>
          <p:nvPr>
            <p:ph idx="1"/>
          </p:nvPr>
        </p:nvSpPr>
        <p:spPr>
          <a:xfrm>
            <a:off x="1371600" y="1816925"/>
            <a:ext cx="9601200" cy="4358244"/>
          </a:xfrm>
        </p:spPr>
        <p:txBody>
          <a:bodyPr>
            <a:normAutofit/>
          </a:bodyPr>
          <a:lstStyle/>
          <a:p>
            <a:pPr marL="0" indent="0">
              <a:buNone/>
            </a:pPr>
            <a:r>
              <a:rPr lang="en-US" dirty="0"/>
              <a:t>6. Work with partners to map and develop a local reporting and referral list </a:t>
            </a:r>
          </a:p>
          <a:p>
            <a:pPr marL="0" indent="0">
              <a:buNone/>
            </a:pPr>
            <a:r>
              <a:rPr lang="en-US" dirty="0"/>
              <a:t>7. Where a partner does not have a child protection/safeguarding or SEA policy or code of conduct, ask the partner to sign on to your policies as part of the agreement (translated)</a:t>
            </a:r>
          </a:p>
          <a:p>
            <a:pPr marL="0" indent="0">
              <a:buNone/>
            </a:pPr>
            <a:r>
              <a:rPr lang="en-US" dirty="0"/>
              <a:t>8. Collaboratively develop posters, postcards, T-shirts etc. that can promote awareness of safeguarding policies and expected behaviours of personnel (local and overseas) to display in the office, program locations</a:t>
            </a:r>
          </a:p>
          <a:p>
            <a:pPr marL="0" indent="0">
              <a:buNone/>
            </a:pPr>
            <a:r>
              <a:rPr lang="en-US" dirty="0"/>
              <a:t>9. Invite corporate/research partners to safeguarding sessions, include details in funding proposals and promote your commitment to safeguarding to donors and sponsors </a:t>
            </a:r>
          </a:p>
          <a:p>
            <a:pPr marL="0" indent="0">
              <a:buNone/>
            </a:pPr>
            <a:r>
              <a:rPr lang="en-US" dirty="0"/>
              <a:t>10. Brief government partners on your safeguarding policies and standards </a:t>
            </a:r>
          </a:p>
          <a:p>
            <a:endParaRPr lang="en-US" dirty="0"/>
          </a:p>
        </p:txBody>
      </p:sp>
    </p:spTree>
    <p:extLst>
      <p:ext uri="{BB962C8B-B14F-4D97-AF65-F5344CB8AC3E}">
        <p14:creationId xmlns:p14="http://schemas.microsoft.com/office/powerpoint/2010/main" val="342831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F94F-56DF-3349-9435-5C54B642B841}"/>
              </a:ext>
            </a:extLst>
          </p:cNvPr>
          <p:cNvSpPr>
            <a:spLocks noGrp="1"/>
          </p:cNvSpPr>
          <p:nvPr>
            <p:ph type="title"/>
          </p:nvPr>
        </p:nvSpPr>
        <p:spPr/>
        <p:txBody>
          <a:bodyPr/>
          <a:lstStyle/>
          <a:p>
            <a:r>
              <a:rPr lang="en-US" b="1" dirty="0">
                <a:solidFill>
                  <a:srgbClr val="00B050"/>
                </a:solidFill>
              </a:rPr>
              <a:t>Leadership and Governance– Top 5 </a:t>
            </a:r>
          </a:p>
        </p:txBody>
      </p:sp>
      <p:sp>
        <p:nvSpPr>
          <p:cNvPr id="3" name="Content Placeholder 2">
            <a:extLst>
              <a:ext uri="{FF2B5EF4-FFF2-40B4-BE49-F238E27FC236}">
                <a16:creationId xmlns:a16="http://schemas.microsoft.com/office/drawing/2014/main" id="{9E05FEAE-B55A-FB4B-936D-C3B9E7150C0D}"/>
              </a:ext>
            </a:extLst>
          </p:cNvPr>
          <p:cNvSpPr>
            <a:spLocks noGrp="1"/>
          </p:cNvSpPr>
          <p:nvPr>
            <p:ph idx="1"/>
          </p:nvPr>
        </p:nvSpPr>
        <p:spPr>
          <a:xfrm>
            <a:off x="1371600" y="1520043"/>
            <a:ext cx="9601200" cy="4915482"/>
          </a:xfrm>
        </p:spPr>
        <p:txBody>
          <a:bodyPr>
            <a:normAutofit fontScale="92500" lnSpcReduction="10000"/>
          </a:bodyPr>
          <a:lstStyle/>
          <a:p>
            <a:pPr marL="0" indent="0">
              <a:buNone/>
            </a:pPr>
            <a:r>
              <a:rPr lang="en-US" b="1" dirty="0"/>
              <a:t>Policies and Codes of Conduct must be translated into behavioural change  and a positive safeguarding culture must be identified and embedded at the leadership and governance level</a:t>
            </a:r>
          </a:p>
          <a:p>
            <a:pPr marL="0" indent="0">
              <a:buNone/>
            </a:pPr>
            <a:r>
              <a:rPr lang="en-AU" dirty="0"/>
              <a:t>1. Leadership to actively employ strategies to embed </a:t>
            </a:r>
            <a:r>
              <a:rPr lang="en-GB" dirty="0"/>
              <a:t>an organisational culture of safeguarding across the organisation including through effective leadership arrangements such as safeguarding specific leadership/management positions and responsibility for key safeguarding messaging. This includes safeguarding being a critical part of leadership responsibility and leadership to be champions for a safe organisational culture.</a:t>
            </a:r>
            <a:r>
              <a:rPr lang="en-AU" dirty="0"/>
              <a:t> </a:t>
            </a:r>
          </a:p>
          <a:p>
            <a:pPr marL="0" indent="0">
              <a:buNone/>
            </a:pPr>
            <a:r>
              <a:rPr lang="en-AU" dirty="0"/>
              <a:t>2. Safeguarding responsibility for a Board member (Trustee) with responsibilities to receive regular reporting on:</a:t>
            </a:r>
          </a:p>
          <a:p>
            <a:pPr lvl="0">
              <a:buFont typeface="Wingdings" pitchFamily="2" charset="2"/>
              <a:buChar char="ü"/>
            </a:pPr>
            <a:r>
              <a:rPr lang="en-AU" dirty="0"/>
              <a:t>the implementation and compliance with policy standards, donor requirements and legislation</a:t>
            </a:r>
          </a:p>
          <a:p>
            <a:pPr lvl="0">
              <a:buFont typeface="Wingdings" pitchFamily="2" charset="2"/>
              <a:buChar char="ü"/>
            </a:pPr>
            <a:r>
              <a:rPr lang="en-AU" dirty="0"/>
              <a:t>safeguarding risks and incidents included in the regular risk reports/risk register from HR, Finance/Audit/Risk Management sub-committees, Quality and Safety sub-committees and CEO </a:t>
            </a:r>
          </a:p>
          <a:p>
            <a:pPr marL="0" indent="0">
              <a:buNone/>
            </a:pPr>
            <a:r>
              <a:rPr lang="en-AU" dirty="0"/>
              <a:t>Safeguarding be included as a standing agenda item for Board meetings. </a:t>
            </a:r>
          </a:p>
          <a:p>
            <a:endParaRPr lang="en-US" dirty="0"/>
          </a:p>
        </p:txBody>
      </p:sp>
    </p:spTree>
    <p:extLst>
      <p:ext uri="{BB962C8B-B14F-4D97-AF65-F5344CB8AC3E}">
        <p14:creationId xmlns:p14="http://schemas.microsoft.com/office/powerpoint/2010/main" val="26341702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4C7F-7302-BE42-B280-66871E8BC67D}"/>
              </a:ext>
            </a:extLst>
          </p:cNvPr>
          <p:cNvSpPr>
            <a:spLocks noGrp="1"/>
          </p:cNvSpPr>
          <p:nvPr>
            <p:ph type="title"/>
          </p:nvPr>
        </p:nvSpPr>
        <p:spPr/>
        <p:txBody>
          <a:bodyPr/>
          <a:lstStyle/>
          <a:p>
            <a:r>
              <a:rPr lang="en-US" b="1" dirty="0">
                <a:solidFill>
                  <a:srgbClr val="00B050"/>
                </a:solidFill>
              </a:rPr>
              <a:t>Leadership and Governance– Top 5 </a:t>
            </a:r>
            <a:endParaRPr lang="en-US" dirty="0"/>
          </a:p>
        </p:txBody>
      </p:sp>
      <p:sp>
        <p:nvSpPr>
          <p:cNvPr id="3" name="Content Placeholder 2">
            <a:extLst>
              <a:ext uri="{FF2B5EF4-FFF2-40B4-BE49-F238E27FC236}">
                <a16:creationId xmlns:a16="http://schemas.microsoft.com/office/drawing/2014/main" id="{B6DF8D9C-C65E-2B42-B4E8-B3018B8A3598}"/>
              </a:ext>
            </a:extLst>
          </p:cNvPr>
          <p:cNvSpPr>
            <a:spLocks noGrp="1"/>
          </p:cNvSpPr>
          <p:nvPr>
            <p:ph idx="1"/>
          </p:nvPr>
        </p:nvSpPr>
        <p:spPr>
          <a:xfrm>
            <a:off x="1371600" y="1674421"/>
            <a:ext cx="9601200" cy="4471735"/>
          </a:xfrm>
        </p:spPr>
        <p:txBody>
          <a:bodyPr>
            <a:normAutofit lnSpcReduction="10000"/>
          </a:bodyPr>
          <a:lstStyle/>
          <a:p>
            <a:pPr marL="0" indent="0">
              <a:buNone/>
            </a:pPr>
            <a:r>
              <a:rPr lang="en-GB" dirty="0"/>
              <a:t>3. Include safeguarding monitoring KPIs in position descriptions and management include discussion around these in performance appraisals with staff that have regular contact with children and vulnerable communities (staff who travel regularly/humanitarian) or are in positions that involve working with children</a:t>
            </a:r>
            <a:r>
              <a:rPr lang="en-AU" dirty="0"/>
              <a:t> </a:t>
            </a:r>
          </a:p>
          <a:p>
            <a:pPr marL="0" indent="0">
              <a:buNone/>
            </a:pPr>
            <a:endParaRPr lang="en-AU" dirty="0"/>
          </a:p>
          <a:p>
            <a:pPr marL="0" indent="0">
              <a:buNone/>
            </a:pPr>
            <a:r>
              <a:rPr lang="en-GB" dirty="0"/>
              <a:t>4. Leadership protect and promote safeguarding as a priority focus within the organisation and apply a safeguarding risk based approach to the resourcing, development and implementation of the safeguarding strategic direction at the governance and executive levels. </a:t>
            </a:r>
          </a:p>
          <a:p>
            <a:pPr marL="0" indent="0">
              <a:buNone/>
            </a:pPr>
            <a:endParaRPr lang="en-GB" dirty="0"/>
          </a:p>
          <a:p>
            <a:pPr marL="0" indent="0">
              <a:buNone/>
            </a:pPr>
            <a:r>
              <a:rPr lang="en-GB" dirty="0"/>
              <a:t>5. In order to maintain safe organisational practice at a high standard, leadership should ensure internal auditing processes include an assessment of policy and standards implementation including feedback from all departments, country offices and partners.</a:t>
            </a:r>
            <a:r>
              <a:rPr lang="en-AU" dirty="0"/>
              <a:t> </a:t>
            </a:r>
            <a:endParaRPr lang="en-US" dirty="0"/>
          </a:p>
        </p:txBody>
      </p:sp>
    </p:spTree>
    <p:extLst>
      <p:ext uri="{BB962C8B-B14F-4D97-AF65-F5344CB8AC3E}">
        <p14:creationId xmlns:p14="http://schemas.microsoft.com/office/powerpoint/2010/main" val="28883424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0C5-C0A1-7540-A10D-5095C2A6678C}"/>
              </a:ext>
            </a:extLst>
          </p:cNvPr>
          <p:cNvSpPr>
            <a:spLocks noGrp="1"/>
          </p:cNvSpPr>
          <p:nvPr>
            <p:ph type="title"/>
          </p:nvPr>
        </p:nvSpPr>
        <p:spPr>
          <a:xfrm>
            <a:off x="1371600" y="685800"/>
            <a:ext cx="9601200" cy="1000496"/>
          </a:xfrm>
        </p:spPr>
        <p:txBody>
          <a:bodyPr/>
          <a:lstStyle/>
          <a:p>
            <a:r>
              <a:rPr lang="en-US" b="1" dirty="0">
                <a:solidFill>
                  <a:srgbClr val="00B050"/>
                </a:solidFill>
              </a:rPr>
              <a:t>Leadership and Governance</a:t>
            </a:r>
          </a:p>
        </p:txBody>
      </p:sp>
      <p:sp>
        <p:nvSpPr>
          <p:cNvPr id="3" name="Content Placeholder 2">
            <a:extLst>
              <a:ext uri="{FF2B5EF4-FFF2-40B4-BE49-F238E27FC236}">
                <a16:creationId xmlns:a16="http://schemas.microsoft.com/office/drawing/2014/main" id="{5EB26770-F12B-0943-9C72-7D0BF97309E0}"/>
              </a:ext>
            </a:extLst>
          </p:cNvPr>
          <p:cNvSpPr>
            <a:spLocks noGrp="1"/>
          </p:cNvSpPr>
          <p:nvPr>
            <p:ph idx="1"/>
          </p:nvPr>
        </p:nvSpPr>
        <p:spPr>
          <a:xfrm>
            <a:off x="1371600" y="1828800"/>
            <a:ext cx="9601200" cy="4536374"/>
          </a:xfrm>
        </p:spPr>
        <p:txBody>
          <a:bodyPr>
            <a:normAutofit lnSpcReduction="10000"/>
          </a:bodyPr>
          <a:lstStyle/>
          <a:p>
            <a:r>
              <a:rPr lang="en-AU" dirty="0"/>
              <a:t>We are horrified at reports of “a culture of denial” in UN and humanitarian organisations when confronted with allegations of SEA. Safeguarding policies and procedures will be utterly meaningless without a transformation of organisational culture. </a:t>
            </a:r>
          </a:p>
          <a:p>
            <a:pPr marL="0" indent="0">
              <a:buNone/>
            </a:pPr>
            <a:endParaRPr lang="en-AU" dirty="0"/>
          </a:p>
          <a:p>
            <a:r>
              <a:rPr lang="en-AU" dirty="0"/>
              <a:t>The leaders of aid organisations must ensure that what exists on paper is reflected in practice. This should not only be seen as a question of reiterating messages with local offices and implementing partners. Leaders cannot be complacent about the extent to which any part of the organisation is operating according to stated values, including the very top. </a:t>
            </a:r>
          </a:p>
          <a:p>
            <a:pPr marL="0" indent="0">
              <a:buNone/>
            </a:pPr>
            <a:endParaRPr lang="en-AU" dirty="0"/>
          </a:p>
          <a:p>
            <a:r>
              <a:rPr lang="en-AU" dirty="0"/>
              <a:t>Trustees and management should ensure they are actively displaying ethical leadership and demonstrating zero tolerance on sexual exploitation and abuse.</a:t>
            </a:r>
          </a:p>
          <a:p>
            <a:pPr marL="0" indent="0">
              <a:buNone/>
            </a:pPr>
            <a:r>
              <a:rPr lang="en-US" sz="1500" i="1" dirty="0"/>
              <a:t>Sexual exploitation and abuse in the aid sector, International Development Committee, House of Commons UK</a:t>
            </a:r>
          </a:p>
          <a:p>
            <a:endParaRPr lang="en-US" dirty="0"/>
          </a:p>
        </p:txBody>
      </p:sp>
    </p:spTree>
    <p:extLst>
      <p:ext uri="{BB962C8B-B14F-4D97-AF65-F5344CB8AC3E}">
        <p14:creationId xmlns:p14="http://schemas.microsoft.com/office/powerpoint/2010/main" val="3144579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1E76-7D3F-334E-8274-96AB4CB35F19}"/>
              </a:ext>
            </a:extLst>
          </p:cNvPr>
          <p:cNvSpPr>
            <a:spLocks noGrp="1"/>
          </p:cNvSpPr>
          <p:nvPr>
            <p:ph type="title"/>
          </p:nvPr>
        </p:nvSpPr>
        <p:spPr/>
        <p:txBody>
          <a:bodyPr/>
          <a:lstStyle/>
          <a:p>
            <a:r>
              <a:rPr lang="en-US" b="1" dirty="0">
                <a:solidFill>
                  <a:srgbClr val="00B050"/>
                </a:solidFill>
              </a:rPr>
              <a:t>Humanitarian Response – Top 10 </a:t>
            </a:r>
          </a:p>
        </p:txBody>
      </p:sp>
      <p:sp>
        <p:nvSpPr>
          <p:cNvPr id="3" name="Content Placeholder 2">
            <a:extLst>
              <a:ext uri="{FF2B5EF4-FFF2-40B4-BE49-F238E27FC236}">
                <a16:creationId xmlns:a16="http://schemas.microsoft.com/office/drawing/2014/main" id="{12427369-7FFF-8F4A-935E-C33C7239A455}"/>
              </a:ext>
            </a:extLst>
          </p:cNvPr>
          <p:cNvSpPr>
            <a:spLocks noGrp="1"/>
          </p:cNvSpPr>
          <p:nvPr>
            <p:ph idx="1"/>
          </p:nvPr>
        </p:nvSpPr>
        <p:spPr>
          <a:xfrm>
            <a:off x="1371600" y="1493134"/>
            <a:ext cx="9601200" cy="5046561"/>
          </a:xfrm>
        </p:spPr>
        <p:txBody>
          <a:bodyPr>
            <a:normAutofit fontScale="85000" lnSpcReduction="10000"/>
          </a:bodyPr>
          <a:lstStyle/>
          <a:p>
            <a:pPr marL="0" indent="0">
              <a:buNone/>
            </a:pPr>
            <a:r>
              <a:rPr lang="en-AU" b="1" dirty="0"/>
              <a:t>What do we *most* want to see happen to make the humanitarian system more accountable to communities we serve?</a:t>
            </a:r>
          </a:p>
          <a:p>
            <a:pPr marL="0" indent="0">
              <a:buNone/>
            </a:pPr>
            <a:r>
              <a:rPr lang="en-AU" dirty="0"/>
              <a:t>1.Experience has shown that the community- based complaint mechanism is a vital and effective component of a comprehensive response to sexual exploitation and abuse in an emergency operation. </a:t>
            </a:r>
          </a:p>
          <a:p>
            <a:pPr marL="0" indent="0">
              <a:buNone/>
            </a:pPr>
            <a:r>
              <a:rPr lang="en-AU" dirty="0"/>
              <a:t>Ensure children, and their parents/caregivers and adult beneficiaries are able to access the feedback and complaints mechanisms established for the response. Has a child friendly/community-based complaints mechanism been established? (e.g. translated poster, community meeting or radio announcement)</a:t>
            </a:r>
          </a:p>
          <a:p>
            <a:pPr marL="0" indent="0">
              <a:buNone/>
            </a:pPr>
            <a:endParaRPr lang="en-AU" dirty="0"/>
          </a:p>
          <a:p>
            <a:pPr marL="0" indent="0">
              <a:buNone/>
            </a:pPr>
            <a:r>
              <a:rPr lang="en-AU" dirty="0"/>
              <a:t>2. Safe recruitment of personnel including locally engaged aid workers – </a:t>
            </a:r>
          </a:p>
          <a:p>
            <a:pPr>
              <a:buFont typeface="Wingdings" pitchFamily="2" charset="2"/>
              <a:buChar char="ü"/>
            </a:pPr>
            <a:r>
              <a:rPr lang="en-AU" dirty="0"/>
              <a:t>pre-screened to assist with a rapid response, </a:t>
            </a:r>
          </a:p>
          <a:p>
            <a:pPr>
              <a:buFont typeface="Wingdings" pitchFamily="2" charset="2"/>
              <a:buChar char="ü"/>
            </a:pPr>
            <a:r>
              <a:rPr lang="en-AU" dirty="0"/>
              <a:t>register of aid workers, </a:t>
            </a:r>
          </a:p>
          <a:p>
            <a:pPr>
              <a:buFont typeface="Wingdings" pitchFamily="2" charset="2"/>
              <a:buChar char="ü"/>
            </a:pPr>
            <a:r>
              <a:rPr lang="en-AU" dirty="0"/>
              <a:t>referencing procedures and communication between organisations about individuals who present a safeguarding risk (ask the question as part of reference check), </a:t>
            </a:r>
          </a:p>
          <a:p>
            <a:pPr>
              <a:buFont typeface="Wingdings" pitchFamily="2" charset="2"/>
              <a:buChar char="ü"/>
            </a:pPr>
            <a:r>
              <a:rPr lang="en-AU" dirty="0"/>
              <a:t>all personnel to be deployed have read, understood and signed the Safeguarding Policies and Code of Conduct, attend pre-departure safeguarding briefing and are easily identifiable during the response.</a:t>
            </a:r>
          </a:p>
          <a:p>
            <a:pPr marL="0" indent="0">
              <a:buNone/>
            </a:pPr>
            <a:endParaRPr lang="en-AU" dirty="0"/>
          </a:p>
          <a:p>
            <a:endParaRPr lang="en-AU" dirty="0"/>
          </a:p>
          <a:p>
            <a:endParaRPr lang="en-US" dirty="0"/>
          </a:p>
        </p:txBody>
      </p:sp>
    </p:spTree>
    <p:extLst>
      <p:ext uri="{BB962C8B-B14F-4D97-AF65-F5344CB8AC3E}">
        <p14:creationId xmlns:p14="http://schemas.microsoft.com/office/powerpoint/2010/main" val="774746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D96D-0BCA-4A45-86A0-CE1671E9E593}"/>
              </a:ext>
            </a:extLst>
          </p:cNvPr>
          <p:cNvSpPr>
            <a:spLocks noGrp="1"/>
          </p:cNvSpPr>
          <p:nvPr>
            <p:ph type="title"/>
          </p:nvPr>
        </p:nvSpPr>
        <p:spPr/>
        <p:txBody>
          <a:bodyPr/>
          <a:lstStyle/>
          <a:p>
            <a:r>
              <a:rPr lang="en-US" b="1" dirty="0">
                <a:solidFill>
                  <a:srgbClr val="00B050"/>
                </a:solidFill>
              </a:rPr>
              <a:t>Humanitarian Response – Top 10 </a:t>
            </a:r>
            <a:endParaRPr lang="en-US" dirty="0"/>
          </a:p>
        </p:txBody>
      </p:sp>
      <p:sp>
        <p:nvSpPr>
          <p:cNvPr id="3" name="Content Placeholder 2">
            <a:extLst>
              <a:ext uri="{FF2B5EF4-FFF2-40B4-BE49-F238E27FC236}">
                <a16:creationId xmlns:a16="http://schemas.microsoft.com/office/drawing/2014/main" id="{3AAF84AB-687D-E74E-97E1-8D3B14C50F61}"/>
              </a:ext>
            </a:extLst>
          </p:cNvPr>
          <p:cNvSpPr>
            <a:spLocks noGrp="1"/>
          </p:cNvSpPr>
          <p:nvPr>
            <p:ph idx="1"/>
          </p:nvPr>
        </p:nvSpPr>
        <p:spPr/>
        <p:txBody>
          <a:bodyPr>
            <a:normAutofit lnSpcReduction="10000"/>
          </a:bodyPr>
          <a:lstStyle/>
          <a:p>
            <a:pPr marL="0" indent="0">
              <a:buNone/>
            </a:pPr>
            <a:r>
              <a:rPr lang="en-AU" dirty="0"/>
              <a:t>3. Ensure all personnel have been briefed on how to make a safeguarding incident report following the Reporting or Whistleblowing Process, when working during the response. For instance, who they should contact and how they can do this. </a:t>
            </a:r>
          </a:p>
          <a:p>
            <a:pPr marL="0" indent="0">
              <a:buNone/>
            </a:pPr>
            <a:endParaRPr lang="en-AU" dirty="0"/>
          </a:p>
          <a:p>
            <a:pPr marL="0" indent="0">
              <a:buNone/>
            </a:pPr>
            <a:r>
              <a:rPr lang="en-AU" dirty="0"/>
              <a:t>4. Ensure personnel have been briefed that under no circumstances should they accept unsolicited offers of help and assistance (for example individuals showing up at an emergency location and offering to be a volunteer) </a:t>
            </a:r>
          </a:p>
          <a:p>
            <a:pPr marL="0" indent="0">
              <a:buNone/>
            </a:pPr>
            <a:endParaRPr lang="en-AU" dirty="0"/>
          </a:p>
          <a:p>
            <a:pPr marL="0" indent="0">
              <a:buNone/>
            </a:pPr>
            <a:r>
              <a:rPr lang="en-AU" dirty="0"/>
              <a:t>5. Assign Safeguarding Focal Point/s for the response. Make sure the Safeguarding Focal Points are easily identifiable/ contactable by personnel and communities, particularly the children in contact with the humanitarian program </a:t>
            </a:r>
          </a:p>
          <a:p>
            <a:pPr marL="0" indent="0">
              <a:buNone/>
            </a:pPr>
            <a:endParaRPr lang="en-AU" dirty="0"/>
          </a:p>
          <a:p>
            <a:endParaRPr lang="en-US" dirty="0"/>
          </a:p>
        </p:txBody>
      </p:sp>
    </p:spTree>
    <p:extLst>
      <p:ext uri="{BB962C8B-B14F-4D97-AF65-F5344CB8AC3E}">
        <p14:creationId xmlns:p14="http://schemas.microsoft.com/office/powerpoint/2010/main" val="14553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82E4-573F-B547-977A-D21B17B0D0DB}"/>
              </a:ext>
            </a:extLst>
          </p:cNvPr>
          <p:cNvSpPr>
            <a:spLocks noGrp="1"/>
          </p:cNvSpPr>
          <p:nvPr>
            <p:ph type="title"/>
          </p:nvPr>
        </p:nvSpPr>
        <p:spPr/>
        <p:txBody>
          <a:bodyPr/>
          <a:lstStyle/>
          <a:p>
            <a:r>
              <a:rPr lang="en-US" b="1" dirty="0">
                <a:solidFill>
                  <a:srgbClr val="00B050"/>
                </a:solidFill>
              </a:rPr>
              <a:t>Child Safeguarding</a:t>
            </a:r>
          </a:p>
        </p:txBody>
      </p:sp>
      <p:sp>
        <p:nvSpPr>
          <p:cNvPr id="3" name="Content Placeholder 2">
            <a:extLst>
              <a:ext uri="{FF2B5EF4-FFF2-40B4-BE49-F238E27FC236}">
                <a16:creationId xmlns:a16="http://schemas.microsoft.com/office/drawing/2014/main" id="{DE06B17B-2966-4C40-8CBF-F98E421AFFA1}"/>
              </a:ext>
            </a:extLst>
          </p:cNvPr>
          <p:cNvSpPr>
            <a:spLocks noGrp="1"/>
          </p:cNvSpPr>
          <p:nvPr>
            <p:ph idx="1"/>
          </p:nvPr>
        </p:nvSpPr>
        <p:spPr>
          <a:xfrm>
            <a:off x="1371600" y="1435261"/>
            <a:ext cx="9601200" cy="4893349"/>
          </a:xfrm>
        </p:spPr>
        <p:txBody>
          <a:bodyPr>
            <a:noAutofit/>
          </a:bodyPr>
          <a:lstStyle/>
          <a:p>
            <a:pPr>
              <a:buFont typeface="Wingdings" panose="05000000000000000000" pitchFamily="2" charset="2"/>
              <a:buChar char="§"/>
            </a:pPr>
            <a:r>
              <a:rPr lang="en-GB" altLang="en-US" sz="2400" dirty="0"/>
              <a:t>Refers to the set of policies, procedures and practice employed by an organisation to ensure it is a child safe organisation. </a:t>
            </a:r>
          </a:p>
          <a:p>
            <a:pPr>
              <a:buFont typeface="Wingdings" panose="05000000000000000000" pitchFamily="2" charset="2"/>
              <a:buChar char="§"/>
            </a:pPr>
            <a:endParaRPr lang="en-GB" altLang="en-US" sz="2400" dirty="0"/>
          </a:p>
          <a:p>
            <a:pPr>
              <a:buFont typeface="Wingdings" panose="05000000000000000000" pitchFamily="2" charset="2"/>
              <a:buChar char="§"/>
            </a:pPr>
            <a:r>
              <a:rPr lang="en-GB" altLang="en-US" sz="2400" dirty="0"/>
              <a:t>It is the responsibility agencies have to make sure staff, operations and programs do no harm to children that come into contact (directly or indirectly) with their work.</a:t>
            </a:r>
          </a:p>
          <a:p>
            <a:pPr marL="0" indent="0">
              <a:buNone/>
            </a:pPr>
            <a:endParaRPr lang="en-GB" altLang="en-US" sz="2400" dirty="0"/>
          </a:p>
          <a:p>
            <a:pPr>
              <a:buFont typeface="Wingdings" panose="05000000000000000000" pitchFamily="2" charset="2"/>
              <a:buChar char="§"/>
            </a:pPr>
            <a:r>
              <a:rPr lang="en-US" sz="2400" dirty="0"/>
              <a:t>All children who come into contact with an organisation as a result of its programs and activities must be safeguarded from deliberate or inadvertent actions and failings that place them at risk of all forms of child abuse (physical, sexual, emotional/psychological), exploitation, injury and other harm. </a:t>
            </a:r>
          </a:p>
          <a:p>
            <a:pPr>
              <a:buFont typeface="Wingdings" panose="05000000000000000000" pitchFamily="2" charset="2"/>
              <a:buChar char="§"/>
            </a:pPr>
            <a:endParaRPr lang="en-GB" altLang="en-US" sz="2400" dirty="0"/>
          </a:p>
          <a:p>
            <a:pPr marL="0" indent="0">
              <a:buNone/>
            </a:pPr>
            <a:endParaRPr lang="en-GB" altLang="en-US" sz="2400" dirty="0"/>
          </a:p>
        </p:txBody>
      </p:sp>
    </p:spTree>
    <p:extLst>
      <p:ext uri="{BB962C8B-B14F-4D97-AF65-F5344CB8AC3E}">
        <p14:creationId xmlns:p14="http://schemas.microsoft.com/office/powerpoint/2010/main" val="7914086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835F-C38B-8147-B766-32068138FB1B}"/>
              </a:ext>
            </a:extLst>
          </p:cNvPr>
          <p:cNvSpPr>
            <a:spLocks noGrp="1"/>
          </p:cNvSpPr>
          <p:nvPr>
            <p:ph type="title"/>
          </p:nvPr>
        </p:nvSpPr>
        <p:spPr/>
        <p:txBody>
          <a:bodyPr/>
          <a:lstStyle/>
          <a:p>
            <a:r>
              <a:rPr lang="en-US" b="1" dirty="0">
                <a:solidFill>
                  <a:srgbClr val="00B050"/>
                </a:solidFill>
              </a:rPr>
              <a:t>Humanitarian Response – Top 10 </a:t>
            </a:r>
            <a:endParaRPr lang="en-US" dirty="0"/>
          </a:p>
        </p:txBody>
      </p:sp>
      <p:sp>
        <p:nvSpPr>
          <p:cNvPr id="3" name="Content Placeholder 2">
            <a:extLst>
              <a:ext uri="{FF2B5EF4-FFF2-40B4-BE49-F238E27FC236}">
                <a16:creationId xmlns:a16="http://schemas.microsoft.com/office/drawing/2014/main" id="{3BB76E67-1BEC-9F4C-8AD2-69D15FE67A59}"/>
              </a:ext>
            </a:extLst>
          </p:cNvPr>
          <p:cNvSpPr>
            <a:spLocks noGrp="1"/>
          </p:cNvSpPr>
          <p:nvPr>
            <p:ph idx="1"/>
          </p:nvPr>
        </p:nvSpPr>
        <p:spPr>
          <a:xfrm>
            <a:off x="1371600" y="1423686"/>
            <a:ext cx="9601200" cy="5104436"/>
          </a:xfrm>
        </p:spPr>
        <p:txBody>
          <a:bodyPr>
            <a:normAutofit/>
          </a:bodyPr>
          <a:lstStyle/>
          <a:p>
            <a:endParaRPr lang="en-AU" dirty="0"/>
          </a:p>
          <a:p>
            <a:pPr marL="0" indent="0">
              <a:buNone/>
            </a:pPr>
            <a:r>
              <a:rPr lang="en-AU" dirty="0"/>
              <a:t>6. Conduct an assessment of partners in contact with children/vulnerable adults for implementation of safeguarding policy and procedures If risks have been identified in relation to partner activities, ensure expectations have been communicated with partners, and assess whether they are committed to providing a safe environment.</a:t>
            </a:r>
          </a:p>
          <a:p>
            <a:pPr marL="0" indent="0">
              <a:buNone/>
            </a:pPr>
            <a:endParaRPr lang="en-AU" dirty="0"/>
          </a:p>
          <a:p>
            <a:pPr marL="0" indent="0">
              <a:buNone/>
            </a:pPr>
            <a:r>
              <a:rPr lang="en-AU" dirty="0"/>
              <a:t>7. Ensure links are made with cluster group activities and processes for referral such as registering unaccompanied children and providing child safe spaces. </a:t>
            </a:r>
          </a:p>
          <a:p>
            <a:pPr marL="0" indent="0">
              <a:buNone/>
            </a:pPr>
            <a:endParaRPr lang="en-AU" dirty="0"/>
          </a:p>
          <a:p>
            <a:pPr marL="0" indent="0">
              <a:buNone/>
            </a:pPr>
            <a:r>
              <a:rPr lang="en-AU" dirty="0"/>
              <a:t>8. Ensure contractors (security staff, cleaners, drivers, food distributors) and partners have been provided with a briefing on safeguarding standards and have details of the Safeguarding Focal Points to raise any concerns for the safety or wellbeing of a child/adult.</a:t>
            </a:r>
          </a:p>
          <a:p>
            <a:endParaRPr lang="en-AU" dirty="0"/>
          </a:p>
          <a:p>
            <a:endParaRPr lang="en-AU" dirty="0"/>
          </a:p>
          <a:p>
            <a:endParaRPr lang="en-US" dirty="0"/>
          </a:p>
        </p:txBody>
      </p:sp>
    </p:spTree>
    <p:extLst>
      <p:ext uri="{BB962C8B-B14F-4D97-AF65-F5344CB8AC3E}">
        <p14:creationId xmlns:p14="http://schemas.microsoft.com/office/powerpoint/2010/main" val="2590445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3BF3-DCF5-DF41-B603-E09842C87537}"/>
              </a:ext>
            </a:extLst>
          </p:cNvPr>
          <p:cNvSpPr>
            <a:spLocks noGrp="1"/>
          </p:cNvSpPr>
          <p:nvPr>
            <p:ph type="title"/>
          </p:nvPr>
        </p:nvSpPr>
        <p:spPr/>
        <p:txBody>
          <a:bodyPr/>
          <a:lstStyle/>
          <a:p>
            <a:r>
              <a:rPr lang="en-US" b="1" dirty="0">
                <a:solidFill>
                  <a:srgbClr val="00B050"/>
                </a:solidFill>
              </a:rPr>
              <a:t>Humanitarian Response – Top 10 </a:t>
            </a:r>
            <a:endParaRPr lang="en-US" dirty="0"/>
          </a:p>
        </p:txBody>
      </p:sp>
      <p:sp>
        <p:nvSpPr>
          <p:cNvPr id="3" name="Content Placeholder 2">
            <a:extLst>
              <a:ext uri="{FF2B5EF4-FFF2-40B4-BE49-F238E27FC236}">
                <a16:creationId xmlns:a16="http://schemas.microsoft.com/office/drawing/2014/main" id="{D5B99AF9-A10F-2644-A14E-BEA550439721}"/>
              </a:ext>
            </a:extLst>
          </p:cNvPr>
          <p:cNvSpPr>
            <a:spLocks noGrp="1"/>
          </p:cNvSpPr>
          <p:nvPr>
            <p:ph idx="1"/>
          </p:nvPr>
        </p:nvSpPr>
        <p:spPr/>
        <p:txBody>
          <a:bodyPr/>
          <a:lstStyle/>
          <a:p>
            <a:pPr marL="0" indent="0">
              <a:buNone/>
            </a:pPr>
            <a:r>
              <a:rPr lang="en-AU" dirty="0"/>
              <a:t>9. Prepare media briefs to provide journalists, photographers etc. with safeguarding requirements in regard to the use of children’s/vulnerable adult’s images/stories and informed consent. </a:t>
            </a:r>
          </a:p>
          <a:p>
            <a:pPr marL="0" indent="0">
              <a:buNone/>
            </a:pPr>
            <a:endParaRPr lang="en-AU" dirty="0"/>
          </a:p>
          <a:p>
            <a:pPr marL="0" indent="0">
              <a:buNone/>
            </a:pPr>
            <a:r>
              <a:rPr lang="en-AU" dirty="0"/>
              <a:t>10 Report on child safeguarding performance by the end of each response, recording successes, new or emerging risks and lessons learned. </a:t>
            </a:r>
          </a:p>
          <a:p>
            <a:endParaRPr lang="en-US" dirty="0"/>
          </a:p>
        </p:txBody>
      </p:sp>
    </p:spTree>
    <p:extLst>
      <p:ext uri="{BB962C8B-B14F-4D97-AF65-F5344CB8AC3E}">
        <p14:creationId xmlns:p14="http://schemas.microsoft.com/office/powerpoint/2010/main" val="5577663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C491-CAAC-A541-A260-54FC8C14D4A6}"/>
              </a:ext>
            </a:extLst>
          </p:cNvPr>
          <p:cNvSpPr>
            <a:spLocks noGrp="1"/>
          </p:cNvSpPr>
          <p:nvPr>
            <p:ph type="title"/>
          </p:nvPr>
        </p:nvSpPr>
        <p:spPr/>
        <p:txBody>
          <a:bodyPr/>
          <a:lstStyle/>
          <a:p>
            <a:r>
              <a:rPr lang="en-US" b="1" dirty="0">
                <a:solidFill>
                  <a:srgbClr val="00B050"/>
                </a:solidFill>
              </a:rPr>
              <a:t>Humanitarian Response</a:t>
            </a:r>
            <a:endParaRPr lang="en-US" dirty="0"/>
          </a:p>
        </p:txBody>
      </p:sp>
      <p:sp>
        <p:nvSpPr>
          <p:cNvPr id="3" name="Content Placeholder 2">
            <a:extLst>
              <a:ext uri="{FF2B5EF4-FFF2-40B4-BE49-F238E27FC236}">
                <a16:creationId xmlns:a16="http://schemas.microsoft.com/office/drawing/2014/main" id="{E36C9075-C0D4-8B4F-9ED0-0A6FC9A967D7}"/>
              </a:ext>
            </a:extLst>
          </p:cNvPr>
          <p:cNvSpPr>
            <a:spLocks noGrp="1"/>
          </p:cNvSpPr>
          <p:nvPr>
            <p:ph idx="1"/>
          </p:nvPr>
        </p:nvSpPr>
        <p:spPr>
          <a:xfrm>
            <a:off x="1371600" y="1539433"/>
            <a:ext cx="9601200" cy="4849792"/>
          </a:xfrm>
        </p:spPr>
        <p:txBody>
          <a:bodyPr>
            <a:normAutofit lnSpcReduction="10000"/>
          </a:bodyPr>
          <a:lstStyle/>
          <a:p>
            <a:r>
              <a:rPr lang="en-AU" dirty="0"/>
              <a:t>A recurring theme across the written and oral evidence is that SEA is, at its core, an abuse of power. The already imbalanced provider-beneficiary relationship can be magnified in the context of a humanitarian emergency. The British Red Cross wrote that:</a:t>
            </a:r>
          </a:p>
          <a:p>
            <a:pPr marL="0" indent="0">
              <a:buNone/>
            </a:pPr>
            <a:r>
              <a:rPr lang="en-AU" dirty="0"/>
              <a:t>	</a:t>
            </a:r>
            <a:r>
              <a:rPr lang="en-AU" i="1" dirty="0"/>
              <a:t>The opportunity for abuses of power in humanitarian contexts is high and there 	is often an imbalance of power in times of crises. During humanitarian 	emergencies, social protection systems can be significantly weakened and 	disrupted.</a:t>
            </a:r>
          </a:p>
          <a:p>
            <a:r>
              <a:rPr lang="en-AU" dirty="0"/>
              <a:t>Overall, the picture that has developed over the course of our inquiry is one of exploitation and abuse rooted in a power imbalance that is predominantly, although not exclusively, gendered, with “powerful men as gatekeepers to food, shelter and security” exploiting and abusing “women and girls because they are powerless, they are vulnerable and they are voiceless”.</a:t>
            </a:r>
          </a:p>
          <a:p>
            <a:pPr marL="0" indent="0">
              <a:buNone/>
            </a:pPr>
            <a:endParaRPr lang="en-US" sz="1400" i="1" dirty="0"/>
          </a:p>
          <a:p>
            <a:pPr marL="0" indent="0">
              <a:buNone/>
            </a:pPr>
            <a:r>
              <a:rPr lang="en-US" sz="1400" i="1" dirty="0"/>
              <a:t>Sexual exploitation and abuse in the aid sector, International Development Committee, House of Commons UK</a:t>
            </a:r>
          </a:p>
          <a:p>
            <a:pPr marL="0" indent="0">
              <a:buNone/>
            </a:pPr>
            <a:endParaRPr lang="en-US" dirty="0"/>
          </a:p>
        </p:txBody>
      </p:sp>
    </p:spTree>
    <p:extLst>
      <p:ext uri="{BB962C8B-B14F-4D97-AF65-F5344CB8AC3E}">
        <p14:creationId xmlns:p14="http://schemas.microsoft.com/office/powerpoint/2010/main" val="16205317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B410-A3B3-BD47-A015-C40B2D19ABE8}"/>
              </a:ext>
            </a:extLst>
          </p:cNvPr>
          <p:cNvSpPr>
            <a:spLocks noGrp="1"/>
          </p:cNvSpPr>
          <p:nvPr>
            <p:ph type="title"/>
          </p:nvPr>
        </p:nvSpPr>
        <p:spPr/>
        <p:txBody>
          <a:bodyPr/>
          <a:lstStyle/>
          <a:p>
            <a:r>
              <a:rPr lang="en-US" b="1" dirty="0">
                <a:solidFill>
                  <a:srgbClr val="00B050"/>
                </a:solidFill>
              </a:rPr>
              <a:t>Safeguarding Recruitment and Selection</a:t>
            </a:r>
          </a:p>
        </p:txBody>
      </p:sp>
      <p:sp>
        <p:nvSpPr>
          <p:cNvPr id="3" name="Content Placeholder 2">
            <a:extLst>
              <a:ext uri="{FF2B5EF4-FFF2-40B4-BE49-F238E27FC236}">
                <a16:creationId xmlns:a16="http://schemas.microsoft.com/office/drawing/2014/main" id="{75B44D84-8A4D-F14D-909E-BA80A6BF467F}"/>
              </a:ext>
            </a:extLst>
          </p:cNvPr>
          <p:cNvSpPr>
            <a:spLocks noGrp="1"/>
          </p:cNvSpPr>
          <p:nvPr>
            <p:ph idx="1"/>
          </p:nvPr>
        </p:nvSpPr>
        <p:spPr>
          <a:xfrm>
            <a:off x="1371600" y="2576944"/>
            <a:ext cx="9601200" cy="3290455"/>
          </a:xfrm>
        </p:spPr>
        <p:txBody>
          <a:bodyPr/>
          <a:lstStyle/>
          <a:p>
            <a:pPr marL="0" indent="0">
              <a:buNone/>
            </a:pPr>
            <a:r>
              <a:rPr lang="en-AU" dirty="0"/>
              <a:t>Safeguarding recruitment and screening processes are essential to: </a:t>
            </a:r>
          </a:p>
          <a:p>
            <a:r>
              <a:rPr lang="en-AU" dirty="0"/>
              <a:t>Enable an organisation to choose the most appropriate person for a position that involves contact with children or vulnerable populations </a:t>
            </a:r>
          </a:p>
          <a:p>
            <a:r>
              <a:rPr lang="en-AU" dirty="0"/>
              <a:t>Strengthen the ability of an organisation to prevent access to children by those with a known history of harming children </a:t>
            </a:r>
          </a:p>
          <a:p>
            <a:r>
              <a:rPr lang="en-AU" dirty="0"/>
              <a:t>Discourage individuals who pose an unacceptable risk to children/vulnerable adults from applying for positions </a:t>
            </a:r>
          </a:p>
          <a:p>
            <a:endParaRPr lang="en-US" dirty="0"/>
          </a:p>
        </p:txBody>
      </p:sp>
    </p:spTree>
    <p:extLst>
      <p:ext uri="{BB962C8B-B14F-4D97-AF65-F5344CB8AC3E}">
        <p14:creationId xmlns:p14="http://schemas.microsoft.com/office/powerpoint/2010/main" val="4237485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0786-94B3-4D4B-9F72-D77E2A0FDAEE}"/>
              </a:ext>
            </a:extLst>
          </p:cNvPr>
          <p:cNvSpPr>
            <a:spLocks noGrp="1"/>
          </p:cNvSpPr>
          <p:nvPr>
            <p:ph type="title"/>
          </p:nvPr>
        </p:nvSpPr>
        <p:spPr/>
        <p:txBody>
          <a:bodyPr/>
          <a:lstStyle/>
          <a:p>
            <a:r>
              <a:rPr lang="en-US" b="1" dirty="0">
                <a:solidFill>
                  <a:srgbClr val="00B050"/>
                </a:solidFill>
              </a:rPr>
              <a:t>Safeguarding Recruitment and Selection</a:t>
            </a:r>
            <a:endParaRPr lang="en-US" dirty="0"/>
          </a:p>
        </p:txBody>
      </p:sp>
      <p:sp>
        <p:nvSpPr>
          <p:cNvPr id="3" name="Content Placeholder 2">
            <a:extLst>
              <a:ext uri="{FF2B5EF4-FFF2-40B4-BE49-F238E27FC236}">
                <a16:creationId xmlns:a16="http://schemas.microsoft.com/office/drawing/2014/main" id="{E19A7353-5E25-8844-A208-7BB6BA548DD8}"/>
              </a:ext>
            </a:extLst>
          </p:cNvPr>
          <p:cNvSpPr>
            <a:spLocks noGrp="1"/>
          </p:cNvSpPr>
          <p:nvPr>
            <p:ph idx="1"/>
          </p:nvPr>
        </p:nvSpPr>
        <p:spPr>
          <a:xfrm>
            <a:off x="1371600" y="2286000"/>
            <a:ext cx="9601200" cy="4079174"/>
          </a:xfrm>
        </p:spPr>
        <p:txBody>
          <a:bodyPr>
            <a:normAutofit fontScale="92500" lnSpcReduction="10000"/>
          </a:bodyPr>
          <a:lstStyle/>
          <a:p>
            <a:pPr marL="0" indent="0">
              <a:buNone/>
            </a:pPr>
            <a:r>
              <a:rPr lang="en-AU" b="1" dirty="0"/>
              <a:t>Why is this important? </a:t>
            </a:r>
            <a:endParaRPr lang="en-AU" dirty="0"/>
          </a:p>
          <a:p>
            <a:r>
              <a:rPr lang="en-AU" dirty="0"/>
              <a:t>Offenders may target international development organisations. This is because the status and trust they gain in communities as a representative of an INGO, provides them with the access and opportunities to be in contact with children and vulnerable populations. </a:t>
            </a:r>
          </a:p>
          <a:p>
            <a:r>
              <a:rPr lang="en-AU" dirty="0"/>
              <a:t>An organisational safe message, will deter those individuals who may seek to work or volunteer for an organisation in order to abuse or exploit children/adults. </a:t>
            </a:r>
          </a:p>
          <a:p>
            <a:r>
              <a:rPr lang="en-AU" dirty="0"/>
              <a:t>Offenders will also conduct their own assessments on organisations to seek out organisations that have weak safeguarding recruitment and selection procedures and therefore their behaviour can go undetected. </a:t>
            </a:r>
          </a:p>
          <a:p>
            <a:r>
              <a:rPr lang="en-AU" dirty="0"/>
              <a:t>The process of self-selection (person choosing not to apply) is very effective and a safe message that may prevent an offender applying for a position at an organisation, is one of the key preventative steps in safeguarding recruitment and selection. </a:t>
            </a:r>
          </a:p>
          <a:p>
            <a:endParaRPr lang="en-US" dirty="0"/>
          </a:p>
        </p:txBody>
      </p:sp>
    </p:spTree>
    <p:extLst>
      <p:ext uri="{BB962C8B-B14F-4D97-AF65-F5344CB8AC3E}">
        <p14:creationId xmlns:p14="http://schemas.microsoft.com/office/powerpoint/2010/main" val="8731969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C2E1F-BA0D-5E4B-BD04-F80D6F8DBB64}"/>
              </a:ext>
            </a:extLst>
          </p:cNvPr>
          <p:cNvSpPr>
            <a:spLocks noGrp="1"/>
          </p:cNvSpPr>
          <p:nvPr>
            <p:ph type="title"/>
          </p:nvPr>
        </p:nvSpPr>
        <p:spPr/>
        <p:txBody>
          <a:bodyPr/>
          <a:lstStyle/>
          <a:p>
            <a:r>
              <a:rPr lang="en-US" b="1" dirty="0">
                <a:solidFill>
                  <a:srgbClr val="00B050"/>
                </a:solidFill>
              </a:rPr>
              <a:t>Safeguarding Recruitment and Selection</a:t>
            </a:r>
            <a:endParaRPr lang="en-US" dirty="0"/>
          </a:p>
        </p:txBody>
      </p:sp>
      <p:sp>
        <p:nvSpPr>
          <p:cNvPr id="3" name="Content Placeholder 2">
            <a:extLst>
              <a:ext uri="{FF2B5EF4-FFF2-40B4-BE49-F238E27FC236}">
                <a16:creationId xmlns:a16="http://schemas.microsoft.com/office/drawing/2014/main" id="{8FFAF284-D9F3-0A42-89D2-DC33AFF7E3C4}"/>
              </a:ext>
            </a:extLst>
          </p:cNvPr>
          <p:cNvSpPr>
            <a:spLocks noGrp="1"/>
          </p:cNvSpPr>
          <p:nvPr>
            <p:ph idx="1"/>
          </p:nvPr>
        </p:nvSpPr>
        <p:spPr>
          <a:xfrm>
            <a:off x="1371600" y="2630384"/>
            <a:ext cx="9601200" cy="3568536"/>
          </a:xfrm>
        </p:spPr>
        <p:txBody>
          <a:bodyPr>
            <a:normAutofit/>
          </a:bodyPr>
          <a:lstStyle/>
          <a:p>
            <a:r>
              <a:rPr lang="en-AU" dirty="0"/>
              <a:t>Safeguarding Recruitment and Selection is about using all the steps to put together a picture of an applicant. You cannot rely just on one step, such as a police check. Only a small minority of child sex offenders have a criminal record. </a:t>
            </a:r>
          </a:p>
          <a:p>
            <a:pPr marL="0" indent="0">
              <a:buNone/>
            </a:pPr>
            <a:endParaRPr lang="en-AU" dirty="0"/>
          </a:p>
          <a:p>
            <a:r>
              <a:rPr lang="en-AU" dirty="0"/>
              <a:t>This is why the whole safeguarding recruitment and screening process is so important. By proceeding through all the steps in the process, information of concern (red flags) can appear at any stage that indicate a person may not be safe or suitable to be in contact with children/adults in community or in the workplace. </a:t>
            </a:r>
          </a:p>
          <a:p>
            <a:endParaRPr lang="en-US" dirty="0"/>
          </a:p>
        </p:txBody>
      </p:sp>
    </p:spTree>
    <p:extLst>
      <p:ext uri="{BB962C8B-B14F-4D97-AF65-F5344CB8AC3E}">
        <p14:creationId xmlns:p14="http://schemas.microsoft.com/office/powerpoint/2010/main" val="30537530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1270-BD75-A14F-AC52-21046C2F2B80}"/>
              </a:ext>
            </a:extLst>
          </p:cNvPr>
          <p:cNvSpPr>
            <a:spLocks noGrp="1"/>
          </p:cNvSpPr>
          <p:nvPr>
            <p:ph type="title"/>
          </p:nvPr>
        </p:nvSpPr>
        <p:spPr/>
        <p:txBody>
          <a:bodyPr/>
          <a:lstStyle/>
          <a:p>
            <a:r>
              <a:rPr lang="en-US" b="1" dirty="0">
                <a:solidFill>
                  <a:srgbClr val="00B050"/>
                </a:solidFill>
              </a:rPr>
              <a:t>Safeguarding Recruitment and Selection</a:t>
            </a:r>
            <a:endParaRPr lang="en-US" dirty="0"/>
          </a:p>
        </p:txBody>
      </p:sp>
      <p:sp>
        <p:nvSpPr>
          <p:cNvPr id="3" name="Content Placeholder 2">
            <a:extLst>
              <a:ext uri="{FF2B5EF4-FFF2-40B4-BE49-F238E27FC236}">
                <a16:creationId xmlns:a16="http://schemas.microsoft.com/office/drawing/2014/main" id="{558C88F2-F5F4-AC41-B622-2803CC1FD891}"/>
              </a:ext>
            </a:extLst>
          </p:cNvPr>
          <p:cNvSpPr>
            <a:spLocks noGrp="1"/>
          </p:cNvSpPr>
          <p:nvPr>
            <p:ph idx="1"/>
          </p:nvPr>
        </p:nvSpPr>
        <p:spPr>
          <a:xfrm>
            <a:off x="1371600" y="2285999"/>
            <a:ext cx="9601200" cy="4067299"/>
          </a:xfrm>
        </p:spPr>
        <p:txBody>
          <a:bodyPr>
            <a:normAutofit/>
          </a:bodyPr>
          <a:lstStyle/>
          <a:p>
            <a:r>
              <a:rPr lang="en-AU" dirty="0"/>
              <a:t>It is important that people who come to work share the organisation’s values on child/women's/human rights and always acting in the best interests of children/adults</a:t>
            </a:r>
          </a:p>
          <a:p>
            <a:pPr marL="0" indent="0">
              <a:buNone/>
            </a:pPr>
            <a:endParaRPr lang="en-AU" dirty="0"/>
          </a:p>
          <a:p>
            <a:pPr marL="0" indent="0">
              <a:buNone/>
            </a:pPr>
            <a:r>
              <a:rPr lang="en-AU" dirty="0"/>
              <a:t>Interviews and verbal reference checks provide opportunities to understand; </a:t>
            </a:r>
          </a:p>
          <a:p>
            <a:r>
              <a:rPr lang="en-AU" dirty="0"/>
              <a:t>a person’s motivation for wanting to work for or volunteer  </a:t>
            </a:r>
          </a:p>
          <a:p>
            <a:r>
              <a:rPr lang="en-AU" dirty="0"/>
              <a:t>past behaviours and experiences of being in contact with communities and children </a:t>
            </a:r>
          </a:p>
          <a:p>
            <a:r>
              <a:rPr lang="en-AU" dirty="0"/>
              <a:t>any concerns from referees in terms of interactions with children/adults and values and attitudes towards children/vulnerable adults in the community or misconduct in the workplace</a:t>
            </a:r>
          </a:p>
          <a:p>
            <a:endParaRPr lang="en-US" dirty="0"/>
          </a:p>
        </p:txBody>
      </p:sp>
    </p:spTree>
    <p:extLst>
      <p:ext uri="{BB962C8B-B14F-4D97-AF65-F5344CB8AC3E}">
        <p14:creationId xmlns:p14="http://schemas.microsoft.com/office/powerpoint/2010/main" val="6028783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2538-8B35-5E4D-AD5D-AAD175D88883}"/>
              </a:ext>
            </a:extLst>
          </p:cNvPr>
          <p:cNvSpPr>
            <a:spLocks noGrp="1"/>
          </p:cNvSpPr>
          <p:nvPr>
            <p:ph type="title"/>
          </p:nvPr>
        </p:nvSpPr>
        <p:spPr/>
        <p:txBody>
          <a:bodyPr/>
          <a:lstStyle/>
          <a:p>
            <a:r>
              <a:rPr lang="en-US" b="1" dirty="0">
                <a:solidFill>
                  <a:srgbClr val="00B050"/>
                </a:solidFill>
              </a:rPr>
              <a:t>Safeguarding Risk Assessment </a:t>
            </a:r>
          </a:p>
        </p:txBody>
      </p:sp>
      <p:pic>
        <p:nvPicPr>
          <p:cNvPr id="4" name="Content Placeholder 3">
            <a:extLst>
              <a:ext uri="{FF2B5EF4-FFF2-40B4-BE49-F238E27FC236}">
                <a16:creationId xmlns:a16="http://schemas.microsoft.com/office/drawing/2014/main" id="{33ED5E61-EE38-484D-862D-2B9F3A72FB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0051" y="2286000"/>
            <a:ext cx="6635615" cy="3732534"/>
          </a:xfrm>
          <a:prstGeom prst="rect">
            <a:avLst/>
          </a:prstGeom>
        </p:spPr>
      </p:pic>
    </p:spTree>
    <p:extLst>
      <p:ext uri="{BB962C8B-B14F-4D97-AF65-F5344CB8AC3E}">
        <p14:creationId xmlns:p14="http://schemas.microsoft.com/office/powerpoint/2010/main" val="31608752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3BBA-FAA2-FE4F-B13F-E03C042A87D5}"/>
              </a:ext>
            </a:extLst>
          </p:cNvPr>
          <p:cNvSpPr>
            <a:spLocks noGrp="1"/>
          </p:cNvSpPr>
          <p:nvPr>
            <p:ph type="title"/>
          </p:nvPr>
        </p:nvSpPr>
        <p:spPr/>
        <p:txBody>
          <a:bodyPr/>
          <a:lstStyle/>
          <a:p>
            <a:r>
              <a:rPr lang="en-US" b="1" dirty="0">
                <a:solidFill>
                  <a:srgbClr val="00B050"/>
                </a:solidFill>
              </a:rPr>
              <a:t>Safeguarding Risk Assessment </a:t>
            </a:r>
            <a:endParaRPr lang="en-US" dirty="0"/>
          </a:p>
        </p:txBody>
      </p:sp>
      <p:sp>
        <p:nvSpPr>
          <p:cNvPr id="3" name="Content Placeholder 2">
            <a:extLst>
              <a:ext uri="{FF2B5EF4-FFF2-40B4-BE49-F238E27FC236}">
                <a16:creationId xmlns:a16="http://schemas.microsoft.com/office/drawing/2014/main" id="{C274BC68-C95F-4C48-9D62-672546333A9F}"/>
              </a:ext>
            </a:extLst>
          </p:cNvPr>
          <p:cNvSpPr>
            <a:spLocks noGrp="1"/>
          </p:cNvSpPr>
          <p:nvPr>
            <p:ph idx="1"/>
          </p:nvPr>
        </p:nvSpPr>
        <p:spPr>
          <a:xfrm>
            <a:off x="1371600" y="1923803"/>
            <a:ext cx="9601200" cy="4476997"/>
          </a:xfrm>
        </p:spPr>
        <p:txBody>
          <a:bodyPr>
            <a:normAutofit/>
          </a:bodyPr>
          <a:lstStyle/>
          <a:p>
            <a:r>
              <a:rPr lang="en-AU" dirty="0"/>
              <a:t>Conducting a Safeguarding Risk Assessment at the design and planning phase allows programs to be designed through a safeguarding lens to identify risks to children/vulnerable adults  as a result of coming into contact with or being impacted by a program or activity </a:t>
            </a:r>
          </a:p>
          <a:p>
            <a:r>
              <a:rPr lang="en-AU" dirty="0"/>
              <a:t>By conducting a Safeguarding Risk Assessment Program teams can feel more confident about the program or activity being safe when implemented in community </a:t>
            </a:r>
          </a:p>
          <a:p>
            <a:r>
              <a:rPr lang="en-AU" dirty="0"/>
              <a:t>You can include practical actions as part of program design and implementation planning that will greatly reduce the risk of abuse or exploitation of a child/adult during program implementation </a:t>
            </a:r>
          </a:p>
          <a:p>
            <a:r>
              <a:rPr lang="en-AU" dirty="0"/>
              <a:t>As experts of their own programs and activities, involving teams/partners in ongoing risk assessment adapted to the local context creates a preventative approach to being a safe organisation and strengthens the effectiveness and quality of the program and activities.  </a:t>
            </a:r>
          </a:p>
          <a:p>
            <a:endParaRPr lang="en-AU" dirty="0"/>
          </a:p>
        </p:txBody>
      </p:sp>
    </p:spTree>
    <p:extLst>
      <p:ext uri="{BB962C8B-B14F-4D97-AF65-F5344CB8AC3E}">
        <p14:creationId xmlns:p14="http://schemas.microsoft.com/office/powerpoint/2010/main" val="23621745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2651-070D-0240-9F2D-0F9E87E5DE0E}"/>
              </a:ext>
            </a:extLst>
          </p:cNvPr>
          <p:cNvSpPr>
            <a:spLocks noGrp="1"/>
          </p:cNvSpPr>
          <p:nvPr>
            <p:ph type="title"/>
          </p:nvPr>
        </p:nvSpPr>
        <p:spPr/>
        <p:txBody>
          <a:bodyPr/>
          <a:lstStyle/>
          <a:p>
            <a:r>
              <a:rPr lang="en-US" b="1" dirty="0">
                <a:solidFill>
                  <a:srgbClr val="00B050"/>
                </a:solidFill>
              </a:rPr>
              <a:t>Safeguarding Risk Assessment </a:t>
            </a:r>
            <a:endParaRPr lang="en-US" dirty="0"/>
          </a:p>
        </p:txBody>
      </p:sp>
      <p:sp>
        <p:nvSpPr>
          <p:cNvPr id="3" name="Content Placeholder 2">
            <a:extLst>
              <a:ext uri="{FF2B5EF4-FFF2-40B4-BE49-F238E27FC236}">
                <a16:creationId xmlns:a16="http://schemas.microsoft.com/office/drawing/2014/main" id="{8402C0F3-66D6-2941-B2F4-049AE6B6E8D5}"/>
              </a:ext>
            </a:extLst>
          </p:cNvPr>
          <p:cNvSpPr>
            <a:spLocks noGrp="1"/>
          </p:cNvSpPr>
          <p:nvPr>
            <p:ph idx="1"/>
          </p:nvPr>
        </p:nvSpPr>
        <p:spPr>
          <a:xfrm>
            <a:off x="1371600" y="1472539"/>
            <a:ext cx="9601200" cy="4762005"/>
          </a:xfrm>
        </p:spPr>
        <p:txBody>
          <a:bodyPr>
            <a:normAutofit fontScale="85000" lnSpcReduction="20000"/>
          </a:bodyPr>
          <a:lstStyle/>
          <a:p>
            <a:endParaRPr lang="en-US" dirty="0"/>
          </a:p>
          <a:p>
            <a:r>
              <a:rPr lang="en-AU" dirty="0"/>
              <a:t>The Risk Assessment can also includes strategies to mitigate against harm to staff, volunteers and partner staff</a:t>
            </a:r>
          </a:p>
          <a:p>
            <a:pPr marL="0" indent="0">
              <a:buNone/>
            </a:pPr>
            <a:endParaRPr lang="en-US" dirty="0"/>
          </a:p>
          <a:p>
            <a:r>
              <a:rPr lang="en-US" dirty="0"/>
              <a:t>Organisations can implement a higher risk program or response with a safeguarding framework around the program that is informed by your risk assessment </a:t>
            </a:r>
          </a:p>
          <a:p>
            <a:pPr marL="0" indent="0">
              <a:buNone/>
            </a:pPr>
            <a:endParaRPr lang="en-US" dirty="0"/>
          </a:p>
          <a:p>
            <a:r>
              <a:rPr lang="en-US" dirty="0"/>
              <a:t>Develop a list of existing standards/strengths and common risk factors for staff/partners to use to guide their risk assessments </a:t>
            </a:r>
            <a:r>
              <a:rPr lang="en-AU" dirty="0"/>
              <a:t>including  risks to that may exist due to the local cultural, legal or formal/informal systems environment</a:t>
            </a:r>
          </a:p>
          <a:p>
            <a:pPr marL="0" indent="0">
              <a:buNone/>
            </a:pPr>
            <a:endParaRPr lang="en-US" dirty="0"/>
          </a:p>
          <a:p>
            <a:r>
              <a:rPr lang="en-US" dirty="0"/>
              <a:t>By conducting a Risk assessments organisations are meeting their duty of care to their beneficiary communities, personnel, partner agencies, donors and governments</a:t>
            </a:r>
          </a:p>
          <a:p>
            <a:pPr marL="0" indent="0">
              <a:buNone/>
            </a:pPr>
            <a:endParaRPr lang="en-US" dirty="0"/>
          </a:p>
          <a:p>
            <a:r>
              <a:rPr lang="en-AU" dirty="0"/>
              <a:t>Engage staff and partner organisations staff in conducting Safeguarding Risk Assessments for programs working with more vulnerable groups of children and young people, to ensure local knowledge and context is included in program design</a:t>
            </a:r>
            <a:endParaRPr lang="en-US" dirty="0"/>
          </a:p>
        </p:txBody>
      </p:sp>
    </p:spTree>
    <p:extLst>
      <p:ext uri="{BB962C8B-B14F-4D97-AF65-F5344CB8AC3E}">
        <p14:creationId xmlns:p14="http://schemas.microsoft.com/office/powerpoint/2010/main" val="325198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CFB0-A1B7-7C44-8932-9267C73E3A0A}"/>
              </a:ext>
            </a:extLst>
          </p:cNvPr>
          <p:cNvSpPr>
            <a:spLocks noGrp="1"/>
          </p:cNvSpPr>
          <p:nvPr>
            <p:ph type="title"/>
          </p:nvPr>
        </p:nvSpPr>
        <p:spPr/>
        <p:txBody>
          <a:bodyPr/>
          <a:lstStyle/>
          <a:p>
            <a:r>
              <a:rPr lang="en-US" b="1" dirty="0">
                <a:solidFill>
                  <a:srgbClr val="00B050"/>
                </a:solidFill>
              </a:rPr>
              <a:t>Safeguarding </a:t>
            </a:r>
          </a:p>
        </p:txBody>
      </p:sp>
      <p:pic>
        <p:nvPicPr>
          <p:cNvPr id="4" name="Content Placeholder 3">
            <a:extLst>
              <a:ext uri="{FF2B5EF4-FFF2-40B4-BE49-F238E27FC236}">
                <a16:creationId xmlns:a16="http://schemas.microsoft.com/office/drawing/2014/main" id="{F1768E0A-B947-6749-B8E2-1B5A6BA56955}"/>
              </a:ext>
            </a:extLst>
          </p:cNvPr>
          <p:cNvPicPr>
            <a:picLocks noGrp="1" noChangeAspect="1"/>
          </p:cNvPicPr>
          <p:nvPr>
            <p:ph idx="1"/>
          </p:nvPr>
        </p:nvPicPr>
        <p:blipFill>
          <a:blip r:embed="rId3"/>
          <a:stretch>
            <a:fillRect/>
          </a:stretch>
        </p:blipFill>
        <p:spPr>
          <a:xfrm>
            <a:off x="3133493" y="1750741"/>
            <a:ext cx="5405494" cy="4737011"/>
          </a:xfrm>
          <a:prstGeom prst="rect">
            <a:avLst/>
          </a:prstGeom>
          <a:solidFill>
            <a:srgbClr val="FFC000"/>
          </a:solidFill>
        </p:spPr>
      </p:pic>
    </p:spTree>
    <p:extLst>
      <p:ext uri="{BB962C8B-B14F-4D97-AF65-F5344CB8AC3E}">
        <p14:creationId xmlns:p14="http://schemas.microsoft.com/office/powerpoint/2010/main" val="37015804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BB214-5130-D34F-AE30-D9B7C5A45738}"/>
              </a:ext>
            </a:extLst>
          </p:cNvPr>
          <p:cNvSpPr>
            <a:spLocks noGrp="1"/>
          </p:cNvSpPr>
          <p:nvPr>
            <p:ph type="title"/>
          </p:nvPr>
        </p:nvSpPr>
        <p:spPr/>
        <p:txBody>
          <a:bodyPr/>
          <a:lstStyle/>
          <a:p>
            <a:r>
              <a:rPr lang="en-US" b="1" dirty="0">
                <a:solidFill>
                  <a:srgbClr val="00B050"/>
                </a:solidFill>
              </a:rPr>
              <a:t>Safeguarding Risk Assessment </a:t>
            </a:r>
            <a:endParaRPr lang="en-US" dirty="0"/>
          </a:p>
        </p:txBody>
      </p:sp>
      <p:sp>
        <p:nvSpPr>
          <p:cNvPr id="3" name="Content Placeholder 2">
            <a:extLst>
              <a:ext uri="{FF2B5EF4-FFF2-40B4-BE49-F238E27FC236}">
                <a16:creationId xmlns:a16="http://schemas.microsoft.com/office/drawing/2014/main" id="{FEAB7018-8B3E-B644-BD15-5EB15E86D907}"/>
              </a:ext>
            </a:extLst>
          </p:cNvPr>
          <p:cNvSpPr>
            <a:spLocks noGrp="1"/>
          </p:cNvSpPr>
          <p:nvPr>
            <p:ph idx="1"/>
          </p:nvPr>
        </p:nvSpPr>
        <p:spPr>
          <a:xfrm>
            <a:off x="1371600" y="1655181"/>
            <a:ext cx="9601200" cy="4757194"/>
          </a:xfrm>
        </p:spPr>
        <p:txBody>
          <a:bodyPr>
            <a:normAutofit fontScale="92500" lnSpcReduction="10000"/>
          </a:bodyPr>
          <a:lstStyle/>
          <a:p>
            <a:r>
              <a:rPr lang="en-US" dirty="0"/>
              <a:t>What are the risks to children/beneficiary community as a result of a program, response or activity implemented by our organisation (and/or partner)?</a:t>
            </a:r>
          </a:p>
          <a:p>
            <a:endParaRPr lang="en-US" dirty="0"/>
          </a:p>
          <a:p>
            <a:r>
              <a:rPr lang="en-US" dirty="0"/>
              <a:t>What factors can raise the level of risk? </a:t>
            </a:r>
          </a:p>
          <a:p>
            <a:pPr>
              <a:buFont typeface="Arial" panose="020B0604020202020204" pitchFamily="34" charset="0"/>
              <a:buChar char="•"/>
            </a:pPr>
            <a:r>
              <a:rPr lang="en-US" dirty="0"/>
              <a:t>Personnel (staff, volunteers, consultants, contractors)</a:t>
            </a:r>
          </a:p>
          <a:p>
            <a:pPr>
              <a:buFont typeface="Arial" panose="020B0604020202020204" pitchFamily="34" charset="0"/>
              <a:buChar char="•"/>
            </a:pPr>
            <a:r>
              <a:rPr lang="en-US" dirty="0"/>
              <a:t>Vulnerability of children/adults (disability, trauma/abuse, unaccompanied children, poverty, displaced)</a:t>
            </a:r>
          </a:p>
          <a:p>
            <a:pPr>
              <a:buFont typeface="Arial" panose="020B0604020202020204" pitchFamily="34" charset="0"/>
              <a:buChar char="•"/>
            </a:pPr>
            <a:r>
              <a:rPr lang="en-US" dirty="0"/>
              <a:t>Location (conflict/natural disaster, camp, isolated, no safe access to toilets, closed/low visibility spaces, local risk of human trafficking)</a:t>
            </a:r>
          </a:p>
          <a:p>
            <a:pPr>
              <a:buFont typeface="Arial" panose="020B0604020202020204" pitchFamily="34" charset="0"/>
              <a:buChar char="•"/>
            </a:pPr>
            <a:r>
              <a:rPr lang="en-US" dirty="0"/>
              <a:t>Communication/Media (local/international journalists and photographers, visitors, online contact with children, social media)</a:t>
            </a:r>
          </a:p>
          <a:p>
            <a:pPr>
              <a:buFont typeface="Arial" panose="020B0604020202020204" pitchFamily="34" charset="0"/>
              <a:buChar char="•"/>
            </a:pPr>
            <a:r>
              <a:rPr lang="en-US" dirty="0"/>
              <a:t>Partners (lack of resources to implement safeguarding policies and standards)</a:t>
            </a:r>
          </a:p>
          <a:p>
            <a:pPr>
              <a:buFont typeface="Arial" panose="020B0604020202020204" pitchFamily="34" charset="0"/>
              <a:buChar char="•"/>
            </a:pPr>
            <a:r>
              <a:rPr lang="en-US" dirty="0"/>
              <a:t>Activities (personnel visiting child headed households, women bring children to the program, transporting people, large public event)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6200146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E375-0582-344B-A29A-32F763772364}"/>
              </a:ext>
            </a:extLst>
          </p:cNvPr>
          <p:cNvSpPr>
            <a:spLocks noGrp="1"/>
          </p:cNvSpPr>
          <p:nvPr>
            <p:ph type="title"/>
          </p:nvPr>
        </p:nvSpPr>
        <p:spPr/>
        <p:txBody>
          <a:bodyPr/>
          <a:lstStyle/>
          <a:p>
            <a:r>
              <a:rPr lang="en-US" b="1" dirty="0">
                <a:solidFill>
                  <a:srgbClr val="00B050"/>
                </a:solidFill>
              </a:rPr>
              <a:t>Safeguarding Risk Assessment Steps </a:t>
            </a:r>
          </a:p>
        </p:txBody>
      </p:sp>
      <p:sp>
        <p:nvSpPr>
          <p:cNvPr id="3" name="Content Placeholder 2">
            <a:extLst>
              <a:ext uri="{FF2B5EF4-FFF2-40B4-BE49-F238E27FC236}">
                <a16:creationId xmlns:a16="http://schemas.microsoft.com/office/drawing/2014/main" id="{E9E13784-4A68-7645-A86F-A215368736DE}"/>
              </a:ext>
            </a:extLst>
          </p:cNvPr>
          <p:cNvSpPr>
            <a:spLocks noGrp="1"/>
          </p:cNvSpPr>
          <p:nvPr>
            <p:ph idx="1"/>
          </p:nvPr>
        </p:nvSpPr>
        <p:spPr>
          <a:xfrm>
            <a:off x="1371600" y="2002420"/>
            <a:ext cx="9601200" cy="3993266"/>
          </a:xfrm>
        </p:spPr>
        <p:txBody>
          <a:bodyPr>
            <a:normAutofit fontScale="92500"/>
          </a:bodyPr>
          <a:lstStyle/>
          <a:p>
            <a:pPr marL="0" indent="0">
              <a:buNone/>
            </a:pPr>
            <a:r>
              <a:rPr lang="en-US" b="1" dirty="0"/>
              <a:t>1. </a:t>
            </a:r>
            <a:r>
              <a:rPr lang="en-US" dirty="0"/>
              <a:t>L</a:t>
            </a:r>
            <a:r>
              <a:rPr lang="en-AU" dirty="0"/>
              <a:t>ist the specific activities for the program/response or activity, for example: Staff will be conducting a 2-day workshop in the community as part of the project OR Consultants will be engaged to conduct feedback evaluation. </a:t>
            </a:r>
          </a:p>
          <a:p>
            <a:pPr marL="0" indent="0">
              <a:buNone/>
            </a:pPr>
            <a:r>
              <a:rPr lang="en-AU" b="1" dirty="0"/>
              <a:t>2. </a:t>
            </a:r>
            <a:r>
              <a:rPr lang="en-AU" dirty="0"/>
              <a:t>What are the possible risks to a child’s/adult’s safety or wellbeing as a result of contact with or the impact of this activity? Some activities may contribute to or raise the level of risk .</a:t>
            </a:r>
          </a:p>
          <a:p>
            <a:pPr marL="0" indent="0">
              <a:buNone/>
            </a:pPr>
            <a:r>
              <a:rPr lang="en-AU" b="1" dirty="0"/>
              <a:t>3</a:t>
            </a:r>
            <a:r>
              <a:rPr lang="en-AU" dirty="0"/>
              <a:t>. Overall risk evaluation to prioritise risks - high/extreme overall risk rating requires urgent implementation of the mitigation actions. (Likelihood/Consequences)</a:t>
            </a:r>
          </a:p>
          <a:p>
            <a:pPr marL="0" indent="0">
              <a:buNone/>
            </a:pPr>
            <a:r>
              <a:rPr lang="en-AU" b="1" dirty="0"/>
              <a:t>4. </a:t>
            </a:r>
            <a:r>
              <a:rPr lang="en-AU" dirty="0"/>
              <a:t>Mitigation – include the actions to be implemented as part of the program/response to reduce the level of risk. </a:t>
            </a:r>
          </a:p>
          <a:p>
            <a:pPr marL="0" indent="0">
              <a:buNone/>
            </a:pPr>
            <a:r>
              <a:rPr lang="en-AU" b="1" dirty="0"/>
              <a:t>5</a:t>
            </a:r>
            <a:r>
              <a:rPr lang="en-AU" dirty="0"/>
              <a:t>. By Whom  – staff responsible for implementing and monitoring the mitigation actions. </a:t>
            </a:r>
          </a:p>
          <a:p>
            <a:pPr marL="0" indent="0">
              <a:buNone/>
            </a:pPr>
            <a:r>
              <a:rPr lang="en-AU" b="1" dirty="0"/>
              <a:t>6. </a:t>
            </a:r>
            <a:r>
              <a:rPr lang="en-AU" dirty="0"/>
              <a:t>By When  – time frame for implementation and monitoring. </a:t>
            </a:r>
          </a:p>
          <a:p>
            <a:endParaRPr lang="en-AU" b="1" dirty="0"/>
          </a:p>
          <a:p>
            <a:endParaRPr lang="en-AU" dirty="0"/>
          </a:p>
          <a:p>
            <a:endParaRPr lang="en-AU" b="1" dirty="0"/>
          </a:p>
          <a:p>
            <a:pPr marL="457200" indent="-457200">
              <a:buAutoNum type="arabicPeriod"/>
            </a:pPr>
            <a:endParaRPr lang="en-AU" b="1" dirty="0"/>
          </a:p>
          <a:p>
            <a:pPr marL="0" indent="0">
              <a:buNone/>
            </a:pPr>
            <a:endParaRPr lang="en-US" dirty="0"/>
          </a:p>
        </p:txBody>
      </p:sp>
    </p:spTree>
    <p:extLst>
      <p:ext uri="{BB962C8B-B14F-4D97-AF65-F5344CB8AC3E}">
        <p14:creationId xmlns:p14="http://schemas.microsoft.com/office/powerpoint/2010/main" val="34250953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F06C-8D6D-334B-8980-5E52C875C8F8}"/>
              </a:ext>
            </a:extLst>
          </p:cNvPr>
          <p:cNvSpPr>
            <a:spLocks noGrp="1"/>
          </p:cNvSpPr>
          <p:nvPr>
            <p:ph type="title"/>
          </p:nvPr>
        </p:nvSpPr>
        <p:spPr/>
        <p:txBody>
          <a:bodyPr/>
          <a:lstStyle/>
          <a:p>
            <a:r>
              <a:rPr lang="en-US" b="1" dirty="0">
                <a:solidFill>
                  <a:srgbClr val="00B050"/>
                </a:solidFill>
              </a:rPr>
              <a:t>Questions/Issues/Risk Factors </a:t>
            </a:r>
          </a:p>
        </p:txBody>
      </p:sp>
      <p:sp>
        <p:nvSpPr>
          <p:cNvPr id="3" name="Content Placeholder 2">
            <a:extLst>
              <a:ext uri="{FF2B5EF4-FFF2-40B4-BE49-F238E27FC236}">
                <a16:creationId xmlns:a16="http://schemas.microsoft.com/office/drawing/2014/main" id="{9D38380B-EF13-6940-A817-ECE8A0F83188}"/>
              </a:ext>
            </a:extLst>
          </p:cNvPr>
          <p:cNvSpPr>
            <a:spLocks noGrp="1"/>
          </p:cNvSpPr>
          <p:nvPr>
            <p:ph idx="1"/>
          </p:nvPr>
        </p:nvSpPr>
        <p:spPr>
          <a:xfrm>
            <a:off x="1371600" y="1721922"/>
            <a:ext cx="9601200" cy="4750130"/>
          </a:xfrm>
        </p:spPr>
        <p:txBody>
          <a:bodyPr>
            <a:normAutofit/>
          </a:bodyPr>
          <a:lstStyle/>
          <a:p>
            <a:pPr marL="0" indent="0">
              <a:buNone/>
            </a:pPr>
            <a:r>
              <a:rPr lang="en-AU" sz="2400" b="1" dirty="0">
                <a:solidFill>
                  <a:srgbClr val="FFC000"/>
                </a:solidFill>
              </a:rPr>
              <a:t>Personnel: </a:t>
            </a:r>
          </a:p>
          <a:p>
            <a:r>
              <a:rPr lang="en-AU" sz="2400" dirty="0"/>
              <a:t>frequent staff rotations</a:t>
            </a:r>
          </a:p>
          <a:p>
            <a:r>
              <a:rPr lang="en-AU" sz="2400" dirty="0"/>
              <a:t>Recruitment and reference checking – how do we know we’re not employing someone who has been moved on from another organisation?</a:t>
            </a:r>
          </a:p>
          <a:p>
            <a:r>
              <a:rPr lang="en-AU" sz="2400" dirty="0"/>
              <a:t>After a candidate has been selected how should safeguarding be made part of their induction?</a:t>
            </a:r>
          </a:p>
          <a:p>
            <a:r>
              <a:rPr lang="en-AU" sz="2400" dirty="0"/>
              <a:t>Can organisations ask job candidates directly if they’ve ever been accused of an issue like harassment, stalking or exploitation? Are candidates obligated to respond?</a:t>
            </a:r>
          </a:p>
          <a:p>
            <a:pPr marL="0" indent="0">
              <a:buNone/>
            </a:pPr>
            <a:endParaRPr lang="en-AU" sz="2400" dirty="0"/>
          </a:p>
          <a:p>
            <a:pPr marL="0" indent="0">
              <a:buNone/>
            </a:pPr>
            <a:endParaRPr lang="en-AU" sz="2400" dirty="0"/>
          </a:p>
          <a:p>
            <a:pPr marL="0" indent="0">
              <a:buNone/>
            </a:pPr>
            <a:endParaRPr lang="en-AU" dirty="0"/>
          </a:p>
          <a:p>
            <a:pPr marL="0" indent="0">
              <a:buNone/>
            </a:pPr>
            <a:endParaRPr lang="en-AU" dirty="0"/>
          </a:p>
          <a:p>
            <a:endParaRPr lang="en-US" dirty="0"/>
          </a:p>
        </p:txBody>
      </p:sp>
    </p:spTree>
    <p:extLst>
      <p:ext uri="{BB962C8B-B14F-4D97-AF65-F5344CB8AC3E}">
        <p14:creationId xmlns:p14="http://schemas.microsoft.com/office/powerpoint/2010/main" val="3280061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9B7C-F90F-624F-BF8D-9D3CB3B683D1}"/>
              </a:ext>
            </a:extLst>
          </p:cNvPr>
          <p:cNvSpPr>
            <a:spLocks noGrp="1"/>
          </p:cNvSpPr>
          <p:nvPr>
            <p:ph type="title"/>
          </p:nvPr>
        </p:nvSpPr>
        <p:spPr/>
        <p:txBody>
          <a:bodyPr/>
          <a:lstStyle/>
          <a:p>
            <a:r>
              <a:rPr lang="en-US" b="1" dirty="0">
                <a:solidFill>
                  <a:srgbClr val="00B050"/>
                </a:solidFill>
              </a:rPr>
              <a:t>Questions/Issues/Risk Factors </a:t>
            </a:r>
            <a:endParaRPr lang="en-US" dirty="0"/>
          </a:p>
        </p:txBody>
      </p:sp>
      <p:sp>
        <p:nvSpPr>
          <p:cNvPr id="3" name="Content Placeholder 2">
            <a:extLst>
              <a:ext uri="{FF2B5EF4-FFF2-40B4-BE49-F238E27FC236}">
                <a16:creationId xmlns:a16="http://schemas.microsoft.com/office/drawing/2014/main" id="{4FF44190-AB7F-3740-9980-D66EFA37E19B}"/>
              </a:ext>
            </a:extLst>
          </p:cNvPr>
          <p:cNvSpPr>
            <a:spLocks noGrp="1"/>
          </p:cNvSpPr>
          <p:nvPr>
            <p:ph idx="1"/>
          </p:nvPr>
        </p:nvSpPr>
        <p:spPr>
          <a:xfrm>
            <a:off x="1371600" y="1769423"/>
            <a:ext cx="9601200" cy="4393871"/>
          </a:xfrm>
        </p:spPr>
        <p:txBody>
          <a:bodyPr/>
          <a:lstStyle/>
          <a:p>
            <a:pPr marL="0" indent="0">
              <a:buNone/>
            </a:pPr>
            <a:r>
              <a:rPr lang="en-AU" b="1" dirty="0">
                <a:solidFill>
                  <a:srgbClr val="FFC000"/>
                </a:solidFill>
              </a:rPr>
              <a:t>Training/Capacity Building:</a:t>
            </a:r>
          </a:p>
          <a:p>
            <a:r>
              <a:rPr lang="en-AU" dirty="0"/>
              <a:t>What do you do when one of your local female staff (in a SE Asian context) shares with you that she has been sexually abused (in her past, not by colleagues) before you begin planning of a Gender and Development workshop for your local team?</a:t>
            </a:r>
          </a:p>
          <a:p>
            <a:pPr marL="0" indent="0">
              <a:buNone/>
            </a:pPr>
            <a:r>
              <a:rPr lang="en-AU" dirty="0"/>
              <a:t>(And feeling aware of not wanting to trigger her or others, in a context where getting counselling is not common).</a:t>
            </a:r>
          </a:p>
          <a:p>
            <a:pPr marL="0" indent="0">
              <a:buNone/>
            </a:pPr>
            <a:endParaRPr lang="en-AU" dirty="0"/>
          </a:p>
          <a:p>
            <a:r>
              <a:rPr lang="en-AU" dirty="0"/>
              <a:t>How do you introduce Safeguarding to your local team (in a SE Asian context) slowly over a year, to give time for the local team to identify their own needs and strategies, and have them own the process of complaint and dealing with issues as they arise</a:t>
            </a:r>
            <a:endParaRPr lang="en-US" dirty="0"/>
          </a:p>
        </p:txBody>
      </p:sp>
    </p:spTree>
    <p:extLst>
      <p:ext uri="{BB962C8B-B14F-4D97-AF65-F5344CB8AC3E}">
        <p14:creationId xmlns:p14="http://schemas.microsoft.com/office/powerpoint/2010/main" val="39890273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6E53-BE81-8143-B183-E12DD3BD46CC}"/>
              </a:ext>
            </a:extLst>
          </p:cNvPr>
          <p:cNvSpPr>
            <a:spLocks noGrp="1"/>
          </p:cNvSpPr>
          <p:nvPr>
            <p:ph type="title"/>
          </p:nvPr>
        </p:nvSpPr>
        <p:spPr/>
        <p:txBody>
          <a:bodyPr/>
          <a:lstStyle/>
          <a:p>
            <a:r>
              <a:rPr lang="en-US" b="1" dirty="0">
                <a:solidFill>
                  <a:srgbClr val="00B050"/>
                </a:solidFill>
              </a:rPr>
              <a:t>Questions/Issues/Risk Factors </a:t>
            </a:r>
            <a:endParaRPr lang="en-US" dirty="0"/>
          </a:p>
        </p:txBody>
      </p:sp>
      <p:sp>
        <p:nvSpPr>
          <p:cNvPr id="3" name="Content Placeholder 2">
            <a:extLst>
              <a:ext uri="{FF2B5EF4-FFF2-40B4-BE49-F238E27FC236}">
                <a16:creationId xmlns:a16="http://schemas.microsoft.com/office/drawing/2014/main" id="{5F24DDCB-8E87-0343-9FA4-8BAEBEA973B6}"/>
              </a:ext>
            </a:extLst>
          </p:cNvPr>
          <p:cNvSpPr>
            <a:spLocks noGrp="1"/>
          </p:cNvSpPr>
          <p:nvPr>
            <p:ph idx="1"/>
          </p:nvPr>
        </p:nvSpPr>
        <p:spPr>
          <a:xfrm>
            <a:off x="1306286" y="1555668"/>
            <a:ext cx="9601200" cy="5153890"/>
          </a:xfrm>
        </p:spPr>
        <p:txBody>
          <a:bodyPr>
            <a:normAutofit fontScale="92500" lnSpcReduction="10000"/>
          </a:bodyPr>
          <a:lstStyle/>
          <a:p>
            <a:pPr marL="0" indent="0">
              <a:buNone/>
            </a:pPr>
            <a:r>
              <a:rPr lang="en-AU" b="1" dirty="0">
                <a:solidFill>
                  <a:srgbClr val="FFC000"/>
                </a:solidFill>
              </a:rPr>
              <a:t>Local Context:</a:t>
            </a:r>
          </a:p>
          <a:p>
            <a:r>
              <a:rPr lang="en-AU" dirty="0"/>
              <a:t>We  work in regions with poor institutional support from police and the judicial system</a:t>
            </a:r>
          </a:p>
          <a:p>
            <a:r>
              <a:rPr lang="en-AU" dirty="0"/>
              <a:t>Risks because of proximity to large populations of economically disadvantaged people (Poverty a risk factor for sexual exploitation)</a:t>
            </a:r>
            <a:endParaRPr lang="en-AU" sz="4000" dirty="0"/>
          </a:p>
          <a:p>
            <a:r>
              <a:rPr lang="en-AU" dirty="0"/>
              <a:t>We work in regions where societal norms favour women’s inferiority and sexual submissiveness</a:t>
            </a:r>
            <a:endParaRPr lang="en-AU" sz="4000" dirty="0"/>
          </a:p>
          <a:p>
            <a:r>
              <a:rPr lang="en-AU" dirty="0"/>
              <a:t>Environmental factors also contribute as they:</a:t>
            </a:r>
            <a:endParaRPr lang="en-AU" sz="4000" dirty="0"/>
          </a:p>
          <a:p>
            <a:pPr lvl="1"/>
            <a:r>
              <a:rPr lang="en-AU" i="0" dirty="0"/>
              <a:t>- may involve areas of active civil or state-based hostilities</a:t>
            </a:r>
            <a:endParaRPr lang="en-AU" sz="4000" i="0" dirty="0"/>
          </a:p>
          <a:p>
            <a:pPr lvl="1"/>
            <a:r>
              <a:rPr lang="en-AU" i="0" dirty="0"/>
              <a:t>- may include states of emergency, crisis or disaster</a:t>
            </a:r>
            <a:endParaRPr lang="en-AU" sz="4000" i="0" dirty="0"/>
          </a:p>
          <a:p>
            <a:pPr lvl="1"/>
            <a:r>
              <a:rPr lang="en-AU" i="0" dirty="0"/>
              <a:t>- may be under-resourced</a:t>
            </a:r>
            <a:endParaRPr lang="en-AU" sz="4000" i="0" dirty="0"/>
          </a:p>
          <a:p>
            <a:pPr lvl="1"/>
            <a:r>
              <a:rPr lang="en-AU" i="0" dirty="0"/>
              <a:t>- may be adversely affected by geographic or weather phenomena</a:t>
            </a:r>
            <a:endParaRPr lang="en-AU" sz="4000" i="0" dirty="0"/>
          </a:p>
          <a:p>
            <a:pPr lvl="1"/>
            <a:r>
              <a:rPr lang="en-AU" i="0" dirty="0"/>
              <a:t>- are often remote from an organisation's head office</a:t>
            </a:r>
            <a:endParaRPr lang="en-AU" sz="4000" i="0" dirty="0"/>
          </a:p>
          <a:p>
            <a:pPr lvl="1"/>
            <a:r>
              <a:rPr lang="en-AU" sz="2400" i="0" dirty="0"/>
              <a:t>- </a:t>
            </a:r>
            <a:r>
              <a:rPr lang="en-AU" i="0" dirty="0"/>
              <a:t>may include jurisdictional legal boundary differences.</a:t>
            </a:r>
            <a:endParaRPr lang="en-AU" sz="4000" i="0" dirty="0"/>
          </a:p>
          <a:p>
            <a:pPr marL="0" indent="0">
              <a:buNone/>
            </a:pPr>
            <a:br>
              <a:rPr lang="en-AU" dirty="0"/>
            </a:br>
            <a:endParaRPr lang="en-AU" b="1" dirty="0">
              <a:solidFill>
                <a:schemeClr val="accent6">
                  <a:lumMod val="75000"/>
                </a:schemeClr>
              </a:solidFill>
            </a:endParaRPr>
          </a:p>
          <a:p>
            <a:pPr marL="0" indent="0">
              <a:buNone/>
            </a:pPr>
            <a:endParaRPr lang="en-AU" b="1" dirty="0">
              <a:solidFill>
                <a:schemeClr val="accent6">
                  <a:lumMod val="75000"/>
                </a:schemeClr>
              </a:solidFill>
            </a:endParaRPr>
          </a:p>
          <a:p>
            <a:endParaRPr lang="en-US" dirty="0"/>
          </a:p>
        </p:txBody>
      </p:sp>
    </p:spTree>
    <p:extLst>
      <p:ext uri="{BB962C8B-B14F-4D97-AF65-F5344CB8AC3E}">
        <p14:creationId xmlns:p14="http://schemas.microsoft.com/office/powerpoint/2010/main" val="37250698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34DC-A8D6-E041-B32A-A89F3D3FCA0A}"/>
              </a:ext>
            </a:extLst>
          </p:cNvPr>
          <p:cNvSpPr>
            <a:spLocks noGrp="1"/>
          </p:cNvSpPr>
          <p:nvPr>
            <p:ph type="title"/>
          </p:nvPr>
        </p:nvSpPr>
        <p:spPr/>
        <p:txBody>
          <a:bodyPr/>
          <a:lstStyle/>
          <a:p>
            <a:r>
              <a:rPr lang="en-US" b="1" dirty="0">
                <a:solidFill>
                  <a:srgbClr val="00B050"/>
                </a:solidFill>
              </a:rPr>
              <a:t>Questions/Issues/Risk Factors </a:t>
            </a:r>
            <a:endParaRPr lang="en-US" dirty="0"/>
          </a:p>
        </p:txBody>
      </p:sp>
      <p:sp>
        <p:nvSpPr>
          <p:cNvPr id="3" name="Content Placeholder 2">
            <a:extLst>
              <a:ext uri="{FF2B5EF4-FFF2-40B4-BE49-F238E27FC236}">
                <a16:creationId xmlns:a16="http://schemas.microsoft.com/office/drawing/2014/main" id="{9753C99D-1996-B440-9474-2F0FFA760F9B}"/>
              </a:ext>
            </a:extLst>
          </p:cNvPr>
          <p:cNvSpPr>
            <a:spLocks noGrp="1"/>
          </p:cNvSpPr>
          <p:nvPr>
            <p:ph idx="1"/>
          </p:nvPr>
        </p:nvSpPr>
        <p:spPr>
          <a:xfrm>
            <a:off x="1371600" y="1603169"/>
            <a:ext cx="9601200" cy="4643251"/>
          </a:xfrm>
        </p:spPr>
        <p:txBody>
          <a:bodyPr>
            <a:normAutofit lnSpcReduction="10000"/>
          </a:bodyPr>
          <a:lstStyle/>
          <a:p>
            <a:pPr marL="0" indent="0">
              <a:buNone/>
            </a:pPr>
            <a:br>
              <a:rPr lang="en-AU" b="1" dirty="0">
                <a:solidFill>
                  <a:srgbClr val="FFC000"/>
                </a:solidFill>
              </a:rPr>
            </a:br>
            <a:r>
              <a:rPr lang="en-AU" b="1" dirty="0">
                <a:solidFill>
                  <a:srgbClr val="FFC000"/>
                </a:solidFill>
              </a:rPr>
              <a:t>  Partners:</a:t>
            </a:r>
            <a:endParaRPr lang="en-AU" dirty="0"/>
          </a:p>
          <a:p>
            <a:r>
              <a:rPr lang="en-AU" dirty="0"/>
              <a:t>We work with multiple partnerships with down-stream partners – what can we ‘control’ and what can we ‘influence’ and how?</a:t>
            </a:r>
          </a:p>
          <a:p>
            <a:pPr marL="0" indent="0">
              <a:buNone/>
            </a:pPr>
            <a:endParaRPr lang="en-AU" dirty="0"/>
          </a:p>
          <a:p>
            <a:pPr marL="0" indent="0">
              <a:buNone/>
            </a:pPr>
            <a:r>
              <a:rPr lang="en-AU" dirty="0"/>
              <a:t>  </a:t>
            </a:r>
            <a:r>
              <a:rPr lang="en-AU" b="1" dirty="0">
                <a:solidFill>
                  <a:srgbClr val="FFC000"/>
                </a:solidFill>
              </a:rPr>
              <a:t>Incident Management:</a:t>
            </a:r>
          </a:p>
          <a:p>
            <a:r>
              <a:rPr lang="en-AU" dirty="0"/>
              <a:t>In the wake of a scandal, what practical steps would you recommend organisations take to prevent abuse?</a:t>
            </a:r>
          </a:p>
          <a:p>
            <a:r>
              <a:rPr lang="en-AU" dirty="0"/>
              <a:t>If an organisation has received complaints against someone and investigated them for misconduct they can then inform other organisations about this?</a:t>
            </a:r>
          </a:p>
          <a:p>
            <a:r>
              <a:rPr lang="en-AU" dirty="0"/>
              <a:t>Someone accused of misconduct needs to do is wait until they’re being investigated, or the investigation doesn’t appear to be going their way, and then quit?</a:t>
            </a:r>
          </a:p>
          <a:p>
            <a:pPr marL="0" indent="0">
              <a:buNone/>
            </a:pPr>
            <a:endParaRPr lang="en-AU" dirty="0"/>
          </a:p>
          <a:p>
            <a:endParaRPr lang="en-US" dirty="0"/>
          </a:p>
        </p:txBody>
      </p:sp>
    </p:spTree>
    <p:extLst>
      <p:ext uri="{BB962C8B-B14F-4D97-AF65-F5344CB8AC3E}">
        <p14:creationId xmlns:p14="http://schemas.microsoft.com/office/powerpoint/2010/main" val="2225187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68A3-1096-B649-8AE7-13CAEABD0876}"/>
              </a:ext>
            </a:extLst>
          </p:cNvPr>
          <p:cNvSpPr>
            <a:spLocks noGrp="1"/>
          </p:cNvSpPr>
          <p:nvPr>
            <p:ph type="title"/>
          </p:nvPr>
        </p:nvSpPr>
        <p:spPr/>
        <p:txBody>
          <a:bodyPr/>
          <a:lstStyle/>
          <a:p>
            <a:r>
              <a:rPr lang="en-US" b="1" dirty="0">
                <a:solidFill>
                  <a:srgbClr val="00B050"/>
                </a:solidFill>
              </a:rPr>
              <a:t>Funding for Safeguarding </a:t>
            </a:r>
          </a:p>
        </p:txBody>
      </p:sp>
      <p:sp>
        <p:nvSpPr>
          <p:cNvPr id="3" name="Content Placeholder 2">
            <a:extLst>
              <a:ext uri="{FF2B5EF4-FFF2-40B4-BE49-F238E27FC236}">
                <a16:creationId xmlns:a16="http://schemas.microsoft.com/office/drawing/2014/main" id="{3AE42FC2-EFF7-9D4D-871F-D844E5521555}"/>
              </a:ext>
            </a:extLst>
          </p:cNvPr>
          <p:cNvSpPr>
            <a:spLocks noGrp="1"/>
          </p:cNvSpPr>
          <p:nvPr>
            <p:ph idx="1"/>
          </p:nvPr>
        </p:nvSpPr>
        <p:spPr/>
        <p:txBody>
          <a:bodyPr/>
          <a:lstStyle/>
          <a:p>
            <a:r>
              <a:rPr lang="en-AU" dirty="0"/>
              <a:t>There is a need for a new approach when it comes to budgeting for safeguarding, whereby it is treated not as an “add on” but a “fundamental aspect of how we treat people as beneficiaries”.</a:t>
            </a:r>
          </a:p>
          <a:p>
            <a:pPr marL="0" indent="0">
              <a:buNone/>
            </a:pPr>
            <a:endParaRPr lang="en-AU" dirty="0"/>
          </a:p>
          <a:p>
            <a:r>
              <a:rPr lang="en-AU" dirty="0"/>
              <a:t>From the House of Commons Inquiry, a recurring theme across the evidence they received from NGOs, was that safeguarding should be integrated into project costs, and donors should expect to see these costs in budgets.</a:t>
            </a:r>
            <a:endParaRPr lang="en-US" dirty="0"/>
          </a:p>
        </p:txBody>
      </p:sp>
    </p:spTree>
    <p:extLst>
      <p:ext uri="{BB962C8B-B14F-4D97-AF65-F5344CB8AC3E}">
        <p14:creationId xmlns:p14="http://schemas.microsoft.com/office/powerpoint/2010/main" val="20885304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0157-0239-2048-8651-644641F8C5A5}"/>
              </a:ext>
            </a:extLst>
          </p:cNvPr>
          <p:cNvSpPr>
            <a:spLocks noGrp="1"/>
          </p:cNvSpPr>
          <p:nvPr>
            <p:ph type="title"/>
          </p:nvPr>
        </p:nvSpPr>
        <p:spPr/>
        <p:txBody>
          <a:bodyPr>
            <a:normAutofit fontScale="90000"/>
          </a:bodyPr>
          <a:lstStyle/>
          <a:p>
            <a:r>
              <a:rPr lang="en-AU" b="1" dirty="0">
                <a:solidFill>
                  <a:srgbClr val="00B050"/>
                </a:solidFill>
              </a:rPr>
              <a:t>Recommendations for ourselves as a sector and government </a:t>
            </a:r>
            <a:r>
              <a:rPr lang="en-AU" dirty="0"/>
              <a:t> </a:t>
            </a:r>
            <a:br>
              <a:rPr lang="en-AU" dirty="0"/>
            </a:br>
            <a:endParaRPr lang="en-US" dirty="0"/>
          </a:p>
        </p:txBody>
      </p:sp>
      <p:sp>
        <p:nvSpPr>
          <p:cNvPr id="3" name="Content Placeholder 2">
            <a:extLst>
              <a:ext uri="{FF2B5EF4-FFF2-40B4-BE49-F238E27FC236}">
                <a16:creationId xmlns:a16="http://schemas.microsoft.com/office/drawing/2014/main" id="{43750493-9223-804A-801E-8BE8479CD7D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319315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7B5D-6E19-1440-A45D-C32A7E698BE0}"/>
              </a:ext>
            </a:extLst>
          </p:cNvPr>
          <p:cNvSpPr>
            <a:spLocks noGrp="1"/>
          </p:cNvSpPr>
          <p:nvPr>
            <p:ph type="title"/>
          </p:nvPr>
        </p:nvSpPr>
        <p:spPr/>
        <p:txBody>
          <a:bodyPr/>
          <a:lstStyle/>
          <a:p>
            <a:r>
              <a:rPr lang="en-AU" b="1" dirty="0">
                <a:solidFill>
                  <a:srgbClr val="00B050"/>
                </a:solidFill>
              </a:rPr>
              <a:t>Recommendations for ourselves as a sector and government</a:t>
            </a:r>
            <a:endParaRPr lang="en-US" dirty="0"/>
          </a:p>
        </p:txBody>
      </p:sp>
      <p:sp>
        <p:nvSpPr>
          <p:cNvPr id="3" name="Content Placeholder 2">
            <a:extLst>
              <a:ext uri="{FF2B5EF4-FFF2-40B4-BE49-F238E27FC236}">
                <a16:creationId xmlns:a16="http://schemas.microsoft.com/office/drawing/2014/main" id="{08CE4DD8-2941-884D-980F-BB1CEB9ED4DD}"/>
              </a:ext>
            </a:extLst>
          </p:cNvPr>
          <p:cNvSpPr>
            <a:spLocks noGrp="1"/>
          </p:cNvSpPr>
          <p:nvPr>
            <p:ph idx="1"/>
          </p:nvPr>
        </p:nvSpPr>
        <p:spPr>
          <a:xfrm>
            <a:off x="1371600" y="2286000"/>
            <a:ext cx="9601200" cy="3936670"/>
          </a:xfrm>
        </p:spPr>
        <p:txBody>
          <a:bodyPr>
            <a:normAutofit fontScale="25000" lnSpcReduction="20000"/>
          </a:bodyPr>
          <a:lstStyle/>
          <a:p>
            <a:pPr marL="0" indent="0">
              <a:buNone/>
            </a:pPr>
            <a:r>
              <a:rPr lang="en-AU" sz="8000" dirty="0"/>
              <a:t>Recommendations for ourselves as a sector and government  </a:t>
            </a:r>
          </a:p>
          <a:p>
            <a:r>
              <a:rPr lang="en-AU" sz="8000" dirty="0"/>
              <a:t> - Ombudsman?</a:t>
            </a:r>
          </a:p>
          <a:p>
            <a:r>
              <a:rPr lang="en-AU" sz="8000" dirty="0"/>
              <a:t> - Sector-wide Charter?</a:t>
            </a:r>
          </a:p>
          <a:p>
            <a:r>
              <a:rPr lang="en-AU" sz="8000" dirty="0"/>
              <a:t> - Humanitarian passport?</a:t>
            </a:r>
          </a:p>
          <a:p>
            <a:r>
              <a:rPr lang="en-AU" sz="8000" dirty="0"/>
              <a:t> - Regulatory body (other than Charity Services?)</a:t>
            </a:r>
          </a:p>
          <a:p>
            <a:r>
              <a:rPr lang="en-AU" sz="8000" dirty="0"/>
              <a:t> - Update to CID Code?</a:t>
            </a:r>
          </a:p>
          <a:p>
            <a:r>
              <a:rPr lang="en-AU" sz="8000" dirty="0"/>
              <a:t> How can an organization personally support the Council’s safeguarding agenda?</a:t>
            </a:r>
          </a:p>
          <a:p>
            <a:r>
              <a:rPr lang="en-AU" sz="8000" dirty="0"/>
              <a:t>CID Code become part of an outward looking accreditation process</a:t>
            </a:r>
          </a:p>
          <a:p>
            <a:r>
              <a:rPr lang="en-AU" sz="8000" dirty="0"/>
              <a:t>Cookie-cutter templates/policies/guidelines</a:t>
            </a:r>
          </a:p>
          <a:p>
            <a:r>
              <a:rPr lang="en-AU" sz="8000" dirty="0"/>
              <a:t>Online training</a:t>
            </a:r>
          </a:p>
          <a:p>
            <a:r>
              <a:rPr lang="en-AU" sz="8000" dirty="0"/>
              <a:t>Richard and webinars/study groups</a:t>
            </a:r>
          </a:p>
          <a:p>
            <a:br>
              <a:rPr lang="en-AU" dirty="0"/>
            </a:br>
            <a:endParaRPr lang="en-US" dirty="0"/>
          </a:p>
        </p:txBody>
      </p:sp>
    </p:spTree>
    <p:extLst>
      <p:ext uri="{BB962C8B-B14F-4D97-AF65-F5344CB8AC3E}">
        <p14:creationId xmlns:p14="http://schemas.microsoft.com/office/powerpoint/2010/main" val="13830035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FA0D-C5E8-8849-ABD2-431442BE5EFE}"/>
              </a:ext>
            </a:extLst>
          </p:cNvPr>
          <p:cNvSpPr>
            <a:spLocks noGrp="1"/>
          </p:cNvSpPr>
          <p:nvPr>
            <p:ph type="title"/>
          </p:nvPr>
        </p:nvSpPr>
        <p:spPr/>
        <p:txBody>
          <a:bodyPr/>
          <a:lstStyle/>
          <a:p>
            <a:r>
              <a:rPr lang="en-US" b="1" dirty="0">
                <a:solidFill>
                  <a:srgbClr val="00B050"/>
                </a:solidFill>
              </a:rPr>
              <a:t>Tools &amp; Resources</a:t>
            </a:r>
          </a:p>
        </p:txBody>
      </p:sp>
      <p:sp>
        <p:nvSpPr>
          <p:cNvPr id="3" name="Content Placeholder 2">
            <a:extLst>
              <a:ext uri="{FF2B5EF4-FFF2-40B4-BE49-F238E27FC236}">
                <a16:creationId xmlns:a16="http://schemas.microsoft.com/office/drawing/2014/main" id="{3DE94B5C-0895-9140-A740-290EDAE330A8}"/>
              </a:ext>
            </a:extLst>
          </p:cNvPr>
          <p:cNvSpPr>
            <a:spLocks noGrp="1"/>
          </p:cNvSpPr>
          <p:nvPr>
            <p:ph idx="1"/>
          </p:nvPr>
        </p:nvSpPr>
        <p:spPr/>
        <p:txBody>
          <a:bodyPr>
            <a:normAutofit/>
          </a:bodyPr>
          <a:lstStyle/>
          <a:p>
            <a:r>
              <a:rPr lang="en-US" dirty="0"/>
              <a:t>Keeping Children Safe UK – Child Safeguarding Standards Handbook</a:t>
            </a:r>
          </a:p>
          <a:p>
            <a:pPr marL="0" indent="0">
              <a:buNone/>
            </a:pPr>
            <a:r>
              <a:rPr lang="en-US" dirty="0">
                <a:hlinkClick r:id="rId2"/>
              </a:rPr>
              <a:t>https://keepingchildrensafe.org.uk/how-we-keep-children-safe/capacity-building/resources/child-safeguarding-standards-and-how-implement</a:t>
            </a:r>
            <a:endParaRPr lang="en-US" dirty="0"/>
          </a:p>
          <a:p>
            <a:pPr marL="0" indent="0">
              <a:buNone/>
            </a:pPr>
            <a:endParaRPr lang="en-US" dirty="0"/>
          </a:p>
          <a:p>
            <a:pPr marL="0" indent="0">
              <a:buNone/>
            </a:pPr>
            <a:endParaRPr lang="en-US" dirty="0"/>
          </a:p>
          <a:p>
            <a:r>
              <a:rPr lang="en-AU" dirty="0"/>
              <a:t>Minimum Operating Standards</a:t>
            </a:r>
            <a:br>
              <a:rPr lang="en-AU" dirty="0"/>
            </a:br>
            <a:r>
              <a:rPr lang="en-AU" dirty="0"/>
              <a:t>Protection from Sexual Exploitation and Abuse by own Personnel </a:t>
            </a:r>
          </a:p>
          <a:p>
            <a:pPr marL="0" indent="0">
              <a:buNone/>
            </a:pPr>
            <a:r>
              <a:rPr lang="en-US" dirty="0">
                <a:hlinkClick r:id="rId3"/>
              </a:rPr>
              <a:t>https://interagencystandingcommittee.org/system/files/3_minimum_operating_standards_mos-psea.pdf</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2078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5C04-3186-954F-8504-16784C85591D}"/>
              </a:ext>
            </a:extLst>
          </p:cNvPr>
          <p:cNvSpPr>
            <a:spLocks noGrp="1"/>
          </p:cNvSpPr>
          <p:nvPr>
            <p:ph type="title"/>
          </p:nvPr>
        </p:nvSpPr>
        <p:spPr/>
        <p:txBody>
          <a:bodyPr/>
          <a:lstStyle/>
          <a:p>
            <a:r>
              <a:rPr lang="en-US" b="1" dirty="0">
                <a:solidFill>
                  <a:srgbClr val="00B050"/>
                </a:solidFill>
              </a:rPr>
              <a:t>Child Safeguarding</a:t>
            </a:r>
            <a:endParaRPr lang="en-US" dirty="0"/>
          </a:p>
        </p:txBody>
      </p:sp>
      <p:sp>
        <p:nvSpPr>
          <p:cNvPr id="3" name="Content Placeholder 2">
            <a:extLst>
              <a:ext uri="{FF2B5EF4-FFF2-40B4-BE49-F238E27FC236}">
                <a16:creationId xmlns:a16="http://schemas.microsoft.com/office/drawing/2014/main" id="{031BA9FB-D851-F84E-A40F-F3A487B25B4D}"/>
              </a:ext>
            </a:extLst>
          </p:cNvPr>
          <p:cNvSpPr>
            <a:spLocks noGrp="1"/>
          </p:cNvSpPr>
          <p:nvPr>
            <p:ph idx="1"/>
          </p:nvPr>
        </p:nvSpPr>
        <p:spPr/>
        <p:txBody>
          <a:bodyPr/>
          <a:lstStyle/>
          <a:p>
            <a:pPr marL="0" indent="0">
              <a:buNone/>
            </a:pPr>
            <a:r>
              <a:rPr lang="en-AU" dirty="0">
                <a:solidFill>
                  <a:schemeClr val="tx1"/>
                </a:solidFill>
              </a:rPr>
              <a:t>Organisations must therefore do everything it can within its control to safeguard children by:</a:t>
            </a:r>
          </a:p>
          <a:p>
            <a:pPr marL="457200" indent="-457200">
              <a:buAutoNum type="arabicPeriod"/>
            </a:pPr>
            <a:r>
              <a:rPr lang="en-AU" dirty="0">
                <a:solidFill>
                  <a:schemeClr val="tx1"/>
                </a:solidFill>
              </a:rPr>
              <a:t>creating </a:t>
            </a:r>
            <a:r>
              <a:rPr lang="en-AU" b="1" dirty="0">
                <a:solidFill>
                  <a:schemeClr val="tx1"/>
                </a:solidFill>
              </a:rPr>
              <a:t>awareness and accountability, </a:t>
            </a:r>
          </a:p>
          <a:p>
            <a:pPr marL="457200" indent="-457200">
              <a:buAutoNum type="arabicPeriod"/>
            </a:pPr>
            <a:r>
              <a:rPr lang="en-AU" dirty="0">
                <a:solidFill>
                  <a:schemeClr val="tx1"/>
                </a:solidFill>
              </a:rPr>
              <a:t>putting in place </a:t>
            </a:r>
            <a:r>
              <a:rPr lang="en-AU" b="1" dirty="0">
                <a:solidFill>
                  <a:schemeClr val="tx1"/>
                </a:solidFill>
              </a:rPr>
              <a:t>preventative </a:t>
            </a:r>
            <a:r>
              <a:rPr lang="en-AU" dirty="0">
                <a:solidFill>
                  <a:schemeClr val="tx1"/>
                </a:solidFill>
              </a:rPr>
              <a:t>child safeguarding policies and procedures, </a:t>
            </a:r>
          </a:p>
          <a:p>
            <a:pPr marL="457200" indent="-457200">
              <a:buAutoNum type="arabicPeriod"/>
            </a:pPr>
            <a:r>
              <a:rPr lang="en-AU" dirty="0">
                <a:solidFill>
                  <a:schemeClr val="tx1"/>
                </a:solidFill>
              </a:rPr>
              <a:t>supporting staff and partners to implement these and </a:t>
            </a:r>
          </a:p>
          <a:p>
            <a:pPr marL="457200" indent="-457200">
              <a:buAutoNum type="arabicPeriod"/>
            </a:pPr>
            <a:r>
              <a:rPr lang="en-AU" dirty="0">
                <a:solidFill>
                  <a:schemeClr val="tx1"/>
                </a:solidFill>
              </a:rPr>
              <a:t>immediately </a:t>
            </a:r>
            <a:r>
              <a:rPr lang="en-AU" b="1" dirty="0">
                <a:solidFill>
                  <a:schemeClr val="tx1"/>
                </a:solidFill>
              </a:rPr>
              <a:t>responding </a:t>
            </a:r>
            <a:r>
              <a:rPr lang="en-AU" dirty="0">
                <a:solidFill>
                  <a:schemeClr val="tx1"/>
                </a:solidFill>
              </a:rPr>
              <a:t>to and </a:t>
            </a:r>
            <a:r>
              <a:rPr lang="en-AU" b="1" dirty="0">
                <a:solidFill>
                  <a:schemeClr val="tx1"/>
                </a:solidFill>
              </a:rPr>
              <a:t>reporting </a:t>
            </a:r>
            <a:r>
              <a:rPr lang="en-AU" dirty="0">
                <a:solidFill>
                  <a:schemeClr val="tx1"/>
                </a:solidFill>
              </a:rPr>
              <a:t>issues that pose a risk to the safety and/or wellbeing of a child. </a:t>
            </a:r>
            <a:endParaRPr lang="en-AU" dirty="0"/>
          </a:p>
          <a:p>
            <a:pPr marL="0" indent="0">
              <a:buNone/>
            </a:pPr>
            <a:endParaRPr lang="en-US" dirty="0"/>
          </a:p>
        </p:txBody>
      </p:sp>
    </p:spTree>
    <p:extLst>
      <p:ext uri="{BB962C8B-B14F-4D97-AF65-F5344CB8AC3E}">
        <p14:creationId xmlns:p14="http://schemas.microsoft.com/office/powerpoint/2010/main" val="3854648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BA1F-25DB-F546-9892-1C24D3F2644A}"/>
              </a:ext>
            </a:extLst>
          </p:cNvPr>
          <p:cNvSpPr>
            <a:spLocks noGrp="1"/>
          </p:cNvSpPr>
          <p:nvPr>
            <p:ph type="title"/>
          </p:nvPr>
        </p:nvSpPr>
        <p:spPr/>
        <p:txBody>
          <a:bodyPr/>
          <a:lstStyle/>
          <a:p>
            <a:r>
              <a:rPr lang="en-US" b="1" dirty="0">
                <a:solidFill>
                  <a:srgbClr val="00B050"/>
                </a:solidFill>
              </a:rPr>
              <a:t>Tools &amp; Resources</a:t>
            </a:r>
            <a:endParaRPr lang="en-US" dirty="0"/>
          </a:p>
        </p:txBody>
      </p:sp>
      <p:sp>
        <p:nvSpPr>
          <p:cNvPr id="3" name="Content Placeholder 2">
            <a:extLst>
              <a:ext uri="{FF2B5EF4-FFF2-40B4-BE49-F238E27FC236}">
                <a16:creationId xmlns:a16="http://schemas.microsoft.com/office/drawing/2014/main" id="{7150E01B-B822-6A4D-9E32-F093C6744A30}"/>
              </a:ext>
            </a:extLst>
          </p:cNvPr>
          <p:cNvSpPr>
            <a:spLocks noGrp="1"/>
          </p:cNvSpPr>
          <p:nvPr>
            <p:ph idx="1"/>
          </p:nvPr>
        </p:nvSpPr>
        <p:spPr/>
        <p:txBody>
          <a:bodyPr>
            <a:normAutofit fontScale="92500" lnSpcReduction="20000"/>
          </a:bodyPr>
          <a:lstStyle/>
          <a:p>
            <a:r>
              <a:rPr lang="en-US" dirty="0"/>
              <a:t>Bond UK – Safeguarding Guidance and Tools </a:t>
            </a:r>
          </a:p>
          <a:p>
            <a:pPr marL="0" indent="0">
              <a:buNone/>
            </a:pPr>
            <a:r>
              <a:rPr lang="en-US" dirty="0">
                <a:hlinkClick r:id="rId2"/>
              </a:rPr>
              <a:t>https://www.bond.org.uk/resources/safeguarding-guidance-and-tools</a:t>
            </a:r>
            <a:endParaRPr lang="en-US" dirty="0"/>
          </a:p>
          <a:p>
            <a:pPr marL="0" indent="0">
              <a:buNone/>
            </a:pPr>
            <a:endParaRPr lang="en-US" dirty="0"/>
          </a:p>
          <a:p>
            <a:r>
              <a:rPr lang="en-AU" dirty="0"/>
              <a:t>DFAT Code of Conduct for Overseas Service</a:t>
            </a:r>
          </a:p>
          <a:p>
            <a:pPr marL="0" indent="0">
              <a:buNone/>
            </a:pPr>
            <a:r>
              <a:rPr lang="en-AU" dirty="0">
                <a:hlinkClick r:id="rId3"/>
              </a:rPr>
              <a:t>https://dfat.gov.au/about-us/publications/Pages/dfat-code-of-conduct-for-overseas-service.aspx</a:t>
            </a:r>
            <a:endParaRPr lang="en-AU" dirty="0"/>
          </a:p>
          <a:p>
            <a:pPr marL="0" indent="0">
              <a:buNone/>
            </a:pPr>
            <a:endParaRPr lang="en-AU" dirty="0"/>
          </a:p>
          <a:p>
            <a:r>
              <a:rPr lang="en-AU" dirty="0"/>
              <a:t>ACFID Review into Prevention of Sexual Misconduct</a:t>
            </a:r>
          </a:p>
          <a:p>
            <a:pPr marL="0" indent="0">
              <a:buNone/>
            </a:pPr>
            <a:r>
              <a:rPr lang="en-AU" dirty="0">
                <a:hlinkClick r:id="rId4"/>
              </a:rPr>
              <a:t>https://acfid.asn.au/media-releases/independent-review-begins-prevention-sexual-misconduct</a:t>
            </a:r>
            <a:endParaRPr lang="en-AU" dirty="0"/>
          </a:p>
          <a:p>
            <a:pPr marL="0" indent="0">
              <a:buNone/>
            </a:pPr>
            <a:endParaRPr lang="en-AU" dirty="0"/>
          </a:p>
        </p:txBody>
      </p:sp>
    </p:spTree>
    <p:extLst>
      <p:ext uri="{BB962C8B-B14F-4D97-AF65-F5344CB8AC3E}">
        <p14:creationId xmlns:p14="http://schemas.microsoft.com/office/powerpoint/2010/main" val="17544650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93AB-72A9-3448-9FD6-5BB46DC58988}"/>
              </a:ext>
            </a:extLst>
          </p:cNvPr>
          <p:cNvSpPr>
            <a:spLocks noGrp="1"/>
          </p:cNvSpPr>
          <p:nvPr>
            <p:ph type="title"/>
          </p:nvPr>
        </p:nvSpPr>
        <p:spPr/>
        <p:txBody>
          <a:bodyPr/>
          <a:lstStyle/>
          <a:p>
            <a:r>
              <a:rPr lang="en-US" b="1" dirty="0">
                <a:solidFill>
                  <a:srgbClr val="00B050"/>
                </a:solidFill>
              </a:rPr>
              <a:t>Tools &amp; Resources</a:t>
            </a:r>
            <a:endParaRPr lang="en-US" dirty="0"/>
          </a:p>
        </p:txBody>
      </p:sp>
      <p:sp>
        <p:nvSpPr>
          <p:cNvPr id="3" name="Content Placeholder 2">
            <a:extLst>
              <a:ext uri="{FF2B5EF4-FFF2-40B4-BE49-F238E27FC236}">
                <a16:creationId xmlns:a16="http://schemas.microsoft.com/office/drawing/2014/main" id="{59109B61-038A-DD45-B079-0085E3B138EF}"/>
              </a:ext>
            </a:extLst>
          </p:cNvPr>
          <p:cNvSpPr>
            <a:spLocks noGrp="1"/>
          </p:cNvSpPr>
          <p:nvPr>
            <p:ph idx="1"/>
          </p:nvPr>
        </p:nvSpPr>
        <p:spPr/>
        <p:txBody>
          <a:bodyPr/>
          <a:lstStyle/>
          <a:p>
            <a:r>
              <a:rPr lang="en-US" dirty="0"/>
              <a:t>Sexual exploitation and abuse in the aid sector, International Development Committee, House of Commons UK</a:t>
            </a:r>
          </a:p>
          <a:p>
            <a:pPr marL="0" indent="0">
              <a:buNone/>
            </a:pPr>
            <a:r>
              <a:rPr lang="en-US" dirty="0">
                <a:hlinkClick r:id="rId2"/>
              </a:rPr>
              <a:t>https://publications.parliament.uk/pa/cm201719/cmselect/cmintdev/840/84018.htm#_idTextAnchor141</a:t>
            </a:r>
            <a:endParaRPr lang="en-US" dirty="0"/>
          </a:p>
          <a:p>
            <a:endParaRPr lang="en-US" dirty="0"/>
          </a:p>
          <a:p>
            <a:r>
              <a:rPr lang="en-US" dirty="0"/>
              <a:t>Best Practice Guide – Inter-Agency Community-Based Complaint Mechanisms</a:t>
            </a:r>
          </a:p>
          <a:p>
            <a:pPr marL="0" indent="0">
              <a:buNone/>
            </a:pPr>
            <a:r>
              <a:rPr lang="en-US" dirty="0">
                <a:hlinkClick r:id="rId3"/>
              </a:rPr>
              <a:t>https://interagencystandingcommittee.org/accountability-affected-populations-including-protection-sexual-exploitation-and-abuse/documents-50</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4003245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55C2-E323-F64B-9AD6-CC476EF4F8F3}"/>
              </a:ext>
            </a:extLst>
          </p:cNvPr>
          <p:cNvSpPr>
            <a:spLocks noGrp="1"/>
          </p:cNvSpPr>
          <p:nvPr>
            <p:ph type="title"/>
          </p:nvPr>
        </p:nvSpPr>
        <p:spPr/>
        <p:txBody>
          <a:bodyPr/>
          <a:lstStyle/>
          <a:p>
            <a:r>
              <a:rPr lang="en-US" b="1" dirty="0">
                <a:solidFill>
                  <a:srgbClr val="00B050"/>
                </a:solidFill>
              </a:rPr>
              <a:t>Tools &amp; Resources</a:t>
            </a:r>
            <a:endParaRPr lang="en-US" dirty="0"/>
          </a:p>
        </p:txBody>
      </p:sp>
      <p:sp>
        <p:nvSpPr>
          <p:cNvPr id="3" name="Content Placeholder 2">
            <a:extLst>
              <a:ext uri="{FF2B5EF4-FFF2-40B4-BE49-F238E27FC236}">
                <a16:creationId xmlns:a16="http://schemas.microsoft.com/office/drawing/2014/main" id="{2C4E84F9-0DF1-B04A-BA17-533A30B7A89E}"/>
              </a:ext>
            </a:extLst>
          </p:cNvPr>
          <p:cNvSpPr>
            <a:spLocks noGrp="1"/>
          </p:cNvSpPr>
          <p:nvPr>
            <p:ph idx="1"/>
          </p:nvPr>
        </p:nvSpPr>
        <p:spPr>
          <a:xfrm>
            <a:off x="1371600" y="2285999"/>
            <a:ext cx="9601200" cy="3741821"/>
          </a:xfrm>
        </p:spPr>
        <p:txBody>
          <a:bodyPr>
            <a:normAutofit fontScale="92500" lnSpcReduction="10000"/>
          </a:bodyPr>
          <a:lstStyle/>
          <a:p>
            <a:r>
              <a:rPr lang="en-US" dirty="0"/>
              <a:t>Terminology Guidelines for the Protection of Children from Sexual Exploitation and Sexual Abuse- Adopted by the Interagency Working Group in Luxembourg, 28 January 2016</a:t>
            </a:r>
          </a:p>
          <a:p>
            <a:pPr marL="0" indent="0">
              <a:buNone/>
            </a:pPr>
            <a:r>
              <a:rPr lang="en-US" dirty="0">
                <a:hlinkClick r:id="rId2"/>
              </a:rPr>
              <a:t>http://www.ilo.org/ipec/Informationresources/WCMS_490167/lang--en/index.htm</a:t>
            </a:r>
            <a:endParaRPr lang="en-US" dirty="0"/>
          </a:p>
          <a:p>
            <a:pPr marL="0" indent="0">
              <a:buNone/>
            </a:pPr>
            <a:endParaRPr lang="en-US" dirty="0"/>
          </a:p>
          <a:p>
            <a:r>
              <a:rPr lang="en-US" dirty="0"/>
              <a:t>IASC Six Core Principles Relating to Sexual Exploitation and Abuse </a:t>
            </a:r>
          </a:p>
          <a:p>
            <a:pPr marL="0" indent="0">
              <a:buNone/>
            </a:pPr>
            <a:r>
              <a:rPr lang="en-US" dirty="0">
                <a:hlinkClick r:id="rId3"/>
              </a:rPr>
              <a:t>https://reliefweb.int/report/world/protection-sexual-exploitation-and-abuse-psea-inter-agency-cooperation-community-based</a:t>
            </a:r>
            <a:endParaRPr lang="en-US" dirty="0"/>
          </a:p>
          <a:p>
            <a:pPr marL="0" indent="0">
              <a:buNone/>
            </a:pPr>
            <a:endParaRPr lang="en-US" dirty="0"/>
          </a:p>
          <a:p>
            <a:r>
              <a:rPr lang="en-US" dirty="0"/>
              <a:t>DFAT Child Protection Guidance Notes</a:t>
            </a:r>
          </a:p>
          <a:p>
            <a:pPr marL="0" indent="0">
              <a:buNone/>
            </a:pPr>
            <a:r>
              <a:rPr lang="en-US" dirty="0">
                <a:hlinkClick r:id="rId4"/>
              </a:rPr>
              <a:t>https://dfat.gov.au/about-us/publications/Pages/child-protection-policy.aspx</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583390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779F835037E47B84466625A87CCCD" ma:contentTypeVersion="10" ma:contentTypeDescription="Create a new document." ma:contentTypeScope="" ma:versionID="55e623109a57a8e24ee01120874241ad">
  <xsd:schema xmlns:xsd="http://www.w3.org/2001/XMLSchema" xmlns:xs="http://www.w3.org/2001/XMLSchema" xmlns:p="http://schemas.microsoft.com/office/2006/metadata/properties" xmlns:ns2="9491eabc-1675-431e-8468-36c0a4f15517" xmlns:ns3="d2c898a5-5572-438b-a976-5032225a77fc" targetNamespace="http://schemas.microsoft.com/office/2006/metadata/properties" ma:root="true" ma:fieldsID="9882a57d91074de3ff7ce48e86bcec83" ns2:_="" ns3:_="">
    <xsd:import namespace="9491eabc-1675-431e-8468-36c0a4f15517"/>
    <xsd:import namespace="d2c898a5-5572-438b-a976-5032225a77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1eabc-1675-431e-8468-36c0a4f15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898a5-5572-438b-a976-5032225a77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C5D735-FFE6-427E-AE1D-31B2BAB1DDA2}"/>
</file>

<file path=customXml/itemProps2.xml><?xml version="1.0" encoding="utf-8"?>
<ds:datastoreItem xmlns:ds="http://schemas.openxmlformats.org/officeDocument/2006/customXml" ds:itemID="{9FF8797D-84B6-48E2-B670-C73BAEC29A56}"/>
</file>

<file path=customXml/itemProps3.xml><?xml version="1.0" encoding="utf-8"?>
<ds:datastoreItem xmlns:ds="http://schemas.openxmlformats.org/officeDocument/2006/customXml" ds:itemID="{8D7E4360-D26B-499B-BEA0-5917DC8FD7BB}"/>
</file>

<file path=docProps/app.xml><?xml version="1.0" encoding="utf-8"?>
<Properties xmlns="http://schemas.openxmlformats.org/officeDocument/2006/extended-properties" xmlns:vt="http://schemas.openxmlformats.org/officeDocument/2006/docPropsVTypes">
  <Template>{E55081A7-02C5-9D45-9A37-85F159683CC8}tf10001072</Template>
  <TotalTime>3159</TotalTime>
  <Words>8852</Words>
  <Application>Microsoft Macintosh PowerPoint</Application>
  <PresentationFormat>Widescreen</PresentationFormat>
  <Paragraphs>658</Paragraphs>
  <Slides>92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Franklin Gothic Book</vt:lpstr>
      <vt:lpstr>Times New Roman</vt:lpstr>
      <vt:lpstr>Wingdings</vt:lpstr>
      <vt:lpstr>Crop</vt:lpstr>
      <vt:lpstr>Safeguarding, Sexual misconduct and Leadership workshop COUNCIL FOR INTERNATIONAL DEVELOPMENT NZ</vt:lpstr>
      <vt:lpstr>Welcome and Introductions  </vt:lpstr>
      <vt:lpstr>Setting the Scene</vt:lpstr>
      <vt:lpstr>Safeguarding </vt:lpstr>
      <vt:lpstr>Safeguarding </vt:lpstr>
      <vt:lpstr>Safeguarding</vt:lpstr>
      <vt:lpstr>Child Safeguarding</vt:lpstr>
      <vt:lpstr>Safeguarding </vt:lpstr>
      <vt:lpstr>Child Safeguarding</vt:lpstr>
      <vt:lpstr>Child Safeguarding</vt:lpstr>
      <vt:lpstr>Child Safeguarding</vt:lpstr>
      <vt:lpstr>Child Safeguarding</vt:lpstr>
      <vt:lpstr>Child Safeguarding</vt:lpstr>
      <vt:lpstr>Prevention of Sexual Exploitation and Abuse (SEA) </vt:lpstr>
      <vt:lpstr>IASC Six Core Principles Relating to Sexual Exploitation and Abuse  </vt:lpstr>
      <vt:lpstr>IASC Six Core Principles Relating to Sexual Exploitation and Abuse</vt:lpstr>
      <vt:lpstr>Sexual exploitation &amp; abuse</vt:lpstr>
      <vt:lpstr>Sexual exploitation &amp; abuse</vt:lpstr>
      <vt:lpstr>Victim/Survivor centred approach</vt:lpstr>
      <vt:lpstr>Sexual exploitation &amp; abuse</vt:lpstr>
      <vt:lpstr>Sexual exploitation &amp; abuse</vt:lpstr>
      <vt:lpstr>Sexual exploitation &amp; abuse</vt:lpstr>
      <vt:lpstr>Case Study</vt:lpstr>
      <vt:lpstr>Definitions</vt:lpstr>
      <vt:lpstr>Definitions</vt:lpstr>
      <vt:lpstr>Definitions</vt:lpstr>
      <vt:lpstr>Definitions</vt:lpstr>
      <vt:lpstr>Definitions</vt:lpstr>
      <vt:lpstr>Definitions</vt:lpstr>
      <vt:lpstr>Definitions</vt:lpstr>
      <vt:lpstr>Definitions</vt:lpstr>
      <vt:lpstr>Definitions</vt:lpstr>
      <vt:lpstr>International Conventions</vt:lpstr>
      <vt:lpstr>Sustainable Development Goals</vt:lpstr>
      <vt:lpstr>Council for International Development  Code of Conduct</vt:lpstr>
      <vt:lpstr>PowerPoint Presentation</vt:lpstr>
      <vt:lpstr>Key elements of a child safe organisation</vt:lpstr>
      <vt:lpstr>Safeguarding organisational standards </vt:lpstr>
      <vt:lpstr>Discussion –what does a safe organisation look like? </vt:lpstr>
      <vt:lpstr>What does a safe organisation look like?</vt:lpstr>
      <vt:lpstr>Oxfam GB Investigation Report - Lessons</vt:lpstr>
      <vt:lpstr>Oxfam GB Investigation Report - Lessons</vt:lpstr>
      <vt:lpstr>Oxfam GB Investigation Report - Lessons</vt:lpstr>
      <vt:lpstr>Oxfam GB Investigation Report - Lessons</vt:lpstr>
      <vt:lpstr>Royal Commission – key findings  </vt:lpstr>
      <vt:lpstr>Royal Commission – key findings</vt:lpstr>
      <vt:lpstr>Royal Commission – key findings</vt:lpstr>
      <vt:lpstr>Royal Commission – key findings</vt:lpstr>
      <vt:lpstr>Royal Commission – key findings</vt:lpstr>
      <vt:lpstr>Royal Commission – key findings</vt:lpstr>
      <vt:lpstr>Royal Commission – key findings</vt:lpstr>
      <vt:lpstr>Royal Commission – key findings</vt:lpstr>
      <vt:lpstr>Royal Commission – key findings</vt:lpstr>
      <vt:lpstr>Royal Commission – key findings</vt:lpstr>
      <vt:lpstr>Code of Conduct – Top 5 </vt:lpstr>
      <vt:lpstr>Code of Conduct</vt:lpstr>
      <vt:lpstr>Code of Conduct Activity </vt:lpstr>
      <vt:lpstr>Reporting/Whistleblowing – Top 5</vt:lpstr>
      <vt:lpstr>Child Safeguarding Reporting </vt:lpstr>
      <vt:lpstr>Child Safeguarding Reporting </vt:lpstr>
      <vt:lpstr>Safeguarding Reporting &amp; Responding</vt:lpstr>
      <vt:lpstr>Mapping and Reporting/Referral Lists</vt:lpstr>
      <vt:lpstr>Working with Partners – Top 10 </vt:lpstr>
      <vt:lpstr>Working with Partners – Top 10 </vt:lpstr>
      <vt:lpstr>Leadership and Governance– Top 5 </vt:lpstr>
      <vt:lpstr>Leadership and Governance– Top 5 </vt:lpstr>
      <vt:lpstr>Leadership and Governance</vt:lpstr>
      <vt:lpstr>Humanitarian Response – Top 10 </vt:lpstr>
      <vt:lpstr>Humanitarian Response – Top 10 </vt:lpstr>
      <vt:lpstr>Humanitarian Response – Top 10 </vt:lpstr>
      <vt:lpstr>Humanitarian Response – Top 10 </vt:lpstr>
      <vt:lpstr>Humanitarian Response</vt:lpstr>
      <vt:lpstr>Safeguarding Recruitment and Selection</vt:lpstr>
      <vt:lpstr>Safeguarding Recruitment and Selection</vt:lpstr>
      <vt:lpstr>Safeguarding Recruitment and Selection</vt:lpstr>
      <vt:lpstr>Safeguarding Recruitment and Selection</vt:lpstr>
      <vt:lpstr>Safeguarding Risk Assessment </vt:lpstr>
      <vt:lpstr>Safeguarding Risk Assessment </vt:lpstr>
      <vt:lpstr>Safeguarding Risk Assessment </vt:lpstr>
      <vt:lpstr>Safeguarding Risk Assessment </vt:lpstr>
      <vt:lpstr>Safeguarding Risk Assessment Steps </vt:lpstr>
      <vt:lpstr>Questions/Issues/Risk Factors </vt:lpstr>
      <vt:lpstr>Questions/Issues/Risk Factors </vt:lpstr>
      <vt:lpstr>Questions/Issues/Risk Factors </vt:lpstr>
      <vt:lpstr>Questions/Issues/Risk Factors </vt:lpstr>
      <vt:lpstr>Funding for Safeguarding </vt:lpstr>
      <vt:lpstr>Recommendations for ourselves as a sector and government   </vt:lpstr>
      <vt:lpstr>Recommendations for ourselves as a sector and government</vt:lpstr>
      <vt:lpstr>Tools &amp; Resources</vt:lpstr>
      <vt:lpstr>Tools &amp; Resources</vt:lpstr>
      <vt:lpstr>Tools &amp; Resources</vt:lpstr>
      <vt:lpstr>Tools &amp; 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Williams</dc:creator>
  <cp:lastModifiedBy>Fiona Williams</cp:lastModifiedBy>
  <cp:revision>178</cp:revision>
  <dcterms:created xsi:type="dcterms:W3CDTF">2018-09-17T00:44:49Z</dcterms:created>
  <dcterms:modified xsi:type="dcterms:W3CDTF">2018-09-23T06:19:29Z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0x010100EAD779F835037E47B84466625A87CCCD</vt:lpwstr>
  </property>
</Properties>
</file>